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98" r:id="rId3"/>
    <p:sldId id="300" r:id="rId4"/>
    <p:sldId id="269" r:id="rId5"/>
    <p:sldId id="261" r:id="rId6"/>
    <p:sldId id="294" r:id="rId7"/>
    <p:sldId id="286" r:id="rId8"/>
    <p:sldId id="291" r:id="rId9"/>
    <p:sldId id="292" r:id="rId10"/>
    <p:sldId id="296" r:id="rId11"/>
    <p:sldId id="297" r:id="rId12"/>
    <p:sldId id="295" r:id="rId13"/>
    <p:sldId id="290" r:id="rId14"/>
    <p:sldId id="262" r:id="rId15"/>
    <p:sldId id="293" r:id="rId16"/>
    <p:sldId id="288" r:id="rId17"/>
    <p:sldId id="287" r:id="rId18"/>
    <p:sldId id="268" r:id="rId19"/>
    <p:sldId id="299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98"/>
            <p14:sldId id="300"/>
            <p14:sldId id="269"/>
            <p14:sldId id="261"/>
            <p14:sldId id="294"/>
            <p14:sldId id="286"/>
            <p14:sldId id="291"/>
            <p14:sldId id="292"/>
            <p14:sldId id="296"/>
            <p14:sldId id="297"/>
            <p14:sldId id="295"/>
            <p14:sldId id="290"/>
            <p14:sldId id="262"/>
            <p14:sldId id="293"/>
            <p14:sldId id="288"/>
            <p14:sldId id="287"/>
            <p14:sldId id="268"/>
            <p14:sldId id="299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59" d="100"/>
          <a:sy n="59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en-US" sz="4400" dirty="0" smtClean="0"/>
            <a:t>Form 1</a:t>
          </a:r>
          <a:endParaRPr lang="en-US" sz="4400" dirty="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en-US" sz="4400" dirty="0" smtClean="0"/>
            <a:t>Form 1A</a:t>
          </a:r>
          <a:endParaRPr lang="en-US" sz="4400" dirty="0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en-US" sz="2800" b="1" dirty="0" smtClean="0">
              <a:effectLst/>
            </a:rPr>
            <a:t>Student Checklist</a:t>
          </a:r>
          <a:endParaRPr lang="en-US" sz="2800" b="1" dirty="0">
            <a:effectLst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en-US" sz="4400" dirty="0" smtClean="0"/>
            <a:t>Form 1B</a:t>
          </a:r>
          <a:endParaRPr lang="en-US" sz="4400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en-US" sz="2800" b="1" dirty="0" smtClean="0">
              <a:effectLst/>
            </a:rPr>
            <a:t>Approval Form</a:t>
          </a:r>
          <a:endParaRPr lang="en-US" sz="2800" b="1" dirty="0">
            <a:effectLst/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en-US" sz="2800" b="1" dirty="0" smtClean="0">
              <a:effectLst/>
            </a:rPr>
            <a:t>Checklist for Adult Sponsor</a:t>
          </a:r>
          <a:endParaRPr lang="en-US" sz="2800" b="1" dirty="0">
            <a:effectLst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 sz="3200"/>
        </a:p>
      </dgm:t>
    </dgm:pt>
    <dgm:pt modelId="{09A4BB1C-F4CB-441D-B165-228EC3DFBD4B}">
      <dgm:prSet phldrT="[Text]" custT="1"/>
      <dgm:spPr/>
      <dgm:t>
        <a:bodyPr/>
        <a:lstStyle/>
        <a:p>
          <a:pPr marL="280988" indent="-280988"/>
          <a:r>
            <a:rPr lang="en-US" sz="2800" b="1" dirty="0" smtClean="0">
              <a:effectLst/>
            </a:rPr>
            <a:t>#1-3, 5, bottom section</a:t>
          </a:r>
          <a:endParaRPr lang="en-US" sz="2800" b="1" dirty="0">
            <a:effectLst/>
          </a:endParaRPr>
        </a:p>
      </dgm:t>
    </dgm:pt>
    <dgm:pt modelId="{A2C64D85-54FC-407B-A9D3-1A9469FD52C1}" type="parTrans" cxnId="{CC4EE1FC-C83D-45F3-9425-DEE0634CE1C3}">
      <dgm:prSet/>
      <dgm:spPr/>
      <dgm:t>
        <a:bodyPr/>
        <a:lstStyle/>
        <a:p>
          <a:endParaRPr lang="en-US"/>
        </a:p>
      </dgm:t>
    </dgm:pt>
    <dgm:pt modelId="{427B27A3-FDCA-4C2E-A3E1-DB5CBEB522F9}" type="sibTrans" cxnId="{CC4EE1FC-C83D-45F3-9425-DEE0634CE1C3}">
      <dgm:prSet/>
      <dgm:spPr/>
      <dgm:t>
        <a:bodyPr/>
        <a:lstStyle/>
        <a:p>
          <a:endParaRPr lang="en-US"/>
        </a:p>
      </dgm:t>
    </dgm:pt>
    <dgm:pt modelId="{32386201-DBC8-4E7A-A831-CC0BF3B326F7}">
      <dgm:prSet phldrT="[Text]" custT="1"/>
      <dgm:spPr/>
      <dgm:t>
        <a:bodyPr/>
        <a:lstStyle/>
        <a:p>
          <a:r>
            <a:rPr lang="en-US" sz="2800" b="1" dirty="0" smtClean="0">
              <a:effectLst/>
            </a:rPr>
            <a:t>Student name and signature</a:t>
          </a:r>
          <a:endParaRPr lang="en-US" sz="2800" b="1" dirty="0">
            <a:effectLst/>
          </a:endParaRPr>
        </a:p>
      </dgm:t>
    </dgm:pt>
    <dgm:pt modelId="{21AD4CB0-42AD-4CA9-BAD3-46669BAC8796}" type="parTrans" cxnId="{F76F325A-97BB-40B2-9C70-15E77388B29B}">
      <dgm:prSet/>
      <dgm:spPr/>
      <dgm:t>
        <a:bodyPr/>
        <a:lstStyle/>
        <a:p>
          <a:endParaRPr lang="en-US"/>
        </a:p>
      </dgm:t>
    </dgm:pt>
    <dgm:pt modelId="{A2D4C0A2-61E0-441A-B5E9-A9B00F206C47}" type="sibTrans" cxnId="{F76F325A-97BB-40B2-9C70-15E77388B29B}">
      <dgm:prSet/>
      <dgm:spPr/>
      <dgm:t>
        <a:bodyPr/>
        <a:lstStyle/>
        <a:p>
          <a:endParaRPr lang="en-US"/>
        </a:p>
      </dgm:t>
    </dgm:pt>
    <dgm:pt modelId="{04757997-E436-46ED-BA48-4FE284658EBC}">
      <dgm:prSet phldrT="[Text]" custT="1"/>
      <dgm:spPr/>
      <dgm:t>
        <a:bodyPr/>
        <a:lstStyle/>
        <a:p>
          <a:r>
            <a:rPr lang="en-US" sz="2800" b="1" dirty="0" smtClean="0">
              <a:effectLst/>
            </a:rPr>
            <a:t>Parent name and signature</a:t>
          </a:r>
          <a:endParaRPr lang="en-US" sz="2800" b="1" dirty="0">
            <a:effectLst/>
          </a:endParaRPr>
        </a:p>
      </dgm:t>
    </dgm:pt>
    <dgm:pt modelId="{D9717667-D657-4D53-A5C7-F8ED4AE71DF0}" type="parTrans" cxnId="{EC53093E-DECD-41B2-AA76-38ECC5FFA0FF}">
      <dgm:prSet/>
      <dgm:spPr/>
      <dgm:t>
        <a:bodyPr/>
        <a:lstStyle/>
        <a:p>
          <a:endParaRPr lang="en-US"/>
        </a:p>
      </dgm:t>
    </dgm:pt>
    <dgm:pt modelId="{CDB5B27E-C84B-4123-AE42-8139A466A7D7}" type="sibTrans" cxnId="{EC53093E-DECD-41B2-AA76-38ECC5FFA0FF}">
      <dgm:prSet/>
      <dgm:spPr/>
      <dgm:t>
        <a:bodyPr/>
        <a:lstStyle/>
        <a:p>
          <a:endParaRPr lang="en-US"/>
        </a:p>
      </dgm:t>
    </dgm:pt>
    <dgm:pt modelId="{F7544374-9134-4AF2-BC2D-0B2BB5AC8DC2}">
      <dgm:prSet phldrT="[Text]" custT="1"/>
      <dgm:spPr/>
      <dgm:t>
        <a:bodyPr/>
        <a:lstStyle/>
        <a:p>
          <a:r>
            <a:rPr lang="en-US" sz="2800" b="1" dirty="0" smtClean="0">
              <a:effectLst/>
            </a:rPr>
            <a:t>Includes research plan</a:t>
          </a:r>
          <a:endParaRPr lang="en-US" sz="2800" b="1" dirty="0">
            <a:effectLst/>
          </a:endParaRPr>
        </a:p>
      </dgm:t>
    </dgm:pt>
    <dgm:pt modelId="{80ED8AF0-A704-4E96-AA60-C21A9AF55CEA}" type="parTrans" cxnId="{4A3ED3D2-CDB0-4FBA-914D-CD5719428590}">
      <dgm:prSet/>
      <dgm:spPr/>
      <dgm:t>
        <a:bodyPr/>
        <a:lstStyle/>
        <a:p>
          <a:endParaRPr lang="en-US"/>
        </a:p>
      </dgm:t>
    </dgm:pt>
    <dgm:pt modelId="{02D558BC-98CC-4DCF-9D9E-FF3C899FA14C}" type="sibTrans" cxnId="{4A3ED3D2-CDB0-4FBA-914D-CD5719428590}">
      <dgm:prSet/>
      <dgm:spPr/>
      <dgm:t>
        <a:bodyPr/>
        <a:lstStyle/>
        <a:p>
          <a:endParaRPr lang="en-US"/>
        </a:p>
      </dgm:t>
    </dgm:pt>
    <dgm:pt modelId="{27A337A7-C4EF-4B1A-9A86-49A219DEA125}">
      <dgm:prSet phldrT="[Text]" custT="1"/>
      <dgm:spPr/>
      <dgm:t>
        <a:bodyPr/>
        <a:lstStyle/>
        <a:p>
          <a:pPr marL="280988" indent="-280988"/>
          <a:r>
            <a:rPr lang="en-US" sz="2800" b="1" dirty="0" smtClean="0">
              <a:effectLst/>
            </a:rPr>
            <a:t>Also 4 &amp; 6 if appropriate</a:t>
          </a:r>
          <a:endParaRPr lang="en-US" sz="2800" b="1" dirty="0">
            <a:effectLst/>
          </a:endParaRPr>
        </a:p>
      </dgm:t>
    </dgm:pt>
    <dgm:pt modelId="{FB89D249-CC1C-4847-85C0-14B75A760DEB}" type="parTrans" cxnId="{A3E3DA6B-2F64-4D87-A03C-A391BE059DA8}">
      <dgm:prSet/>
      <dgm:spPr/>
      <dgm:t>
        <a:bodyPr/>
        <a:lstStyle/>
        <a:p>
          <a:endParaRPr lang="en-US"/>
        </a:p>
      </dgm:t>
    </dgm:pt>
    <dgm:pt modelId="{0E06C114-28ED-431B-B76A-A1DAF6F64B7A}" type="sibTrans" cxnId="{A3E3DA6B-2F64-4D87-A03C-A391BE059DA8}">
      <dgm:prSet/>
      <dgm:spPr/>
      <dgm:t>
        <a:bodyPr/>
        <a:lstStyle/>
        <a:p>
          <a:endParaRPr lang="en-US"/>
        </a:p>
      </dgm:t>
    </dgm:pt>
    <dgm:pt modelId="{D6FBFE57-DEBE-44B1-AACB-BFB6F12A6685}">
      <dgm:prSet phldrT="[Text]" custT="1"/>
      <dgm:spPr/>
      <dgm:t>
        <a:bodyPr/>
        <a:lstStyle/>
        <a:p>
          <a:r>
            <a:rPr lang="en-US" sz="2700" b="1" dirty="0" smtClean="0">
              <a:effectLst/>
            </a:rPr>
            <a:t>Basic demographic information</a:t>
          </a:r>
          <a:endParaRPr lang="en-US" sz="2700" b="1" dirty="0">
            <a:effectLst/>
          </a:endParaRPr>
        </a:p>
      </dgm:t>
    </dgm:pt>
    <dgm:pt modelId="{40728A3E-E38A-462F-8AB9-DE1D97A1F478}" type="parTrans" cxnId="{D78CE36F-F23D-4536-A5D3-4CFA07C6EB04}">
      <dgm:prSet/>
      <dgm:spPr/>
      <dgm:t>
        <a:bodyPr/>
        <a:lstStyle/>
        <a:p>
          <a:endParaRPr lang="en-US"/>
        </a:p>
      </dgm:t>
    </dgm:pt>
    <dgm:pt modelId="{647A871B-68D0-48E3-84D1-2609496B9A31}" type="sibTrans" cxnId="{D78CE36F-F23D-4536-A5D3-4CFA07C6EB04}">
      <dgm:prSet/>
      <dgm:spPr/>
      <dgm:t>
        <a:bodyPr/>
        <a:lstStyle/>
        <a:p>
          <a:endParaRPr 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3" custScaleX="230390" custScaleY="47932" custLinFactNeighborX="-34" custLinFactNeighborY="-113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1" presStyleCnt="3" custScaleX="227507" custScaleY="50012" custLinFactNeighborX="-34" custLinFactNeighborY="74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2" presStyleCnt="3" custScaleX="223696" custScaleY="51063" custLinFactNeighborX="-34" custLinFactNeighborY="-1619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D78CE36F-F23D-4536-A5D3-4CFA07C6EB04}" srcId="{AA046201-5C4D-445E-BF0B-5C6D2B0A1945}" destId="{D6FBFE57-DEBE-44B1-AACB-BFB6F12A6685}" srcOrd="1" destOrd="0" parTransId="{40728A3E-E38A-462F-8AB9-DE1D97A1F478}" sibTransId="{647A871B-68D0-48E3-84D1-2609496B9A31}"/>
    <dgm:cxn modelId="{4A3ED3D2-CDB0-4FBA-914D-CD5719428590}" srcId="{AA046201-5C4D-445E-BF0B-5C6D2B0A1945}" destId="{F7544374-9134-4AF2-BC2D-0B2BB5AC8DC2}" srcOrd="2" destOrd="0" parTransId="{80ED8AF0-A704-4E96-AA60-C21A9AF55CEA}" sibTransId="{02D558BC-98CC-4DCF-9D9E-FF3C899FA14C}"/>
    <dgm:cxn modelId="{A51C7A25-02E5-4559-9473-F7500C0967C1}" type="presOf" srcId="{D6FBFE57-DEBE-44B1-AACB-BFB6F12A6685}" destId="{B37A5355-225B-4C6F-AED7-6C620F99EECC}" srcOrd="0" destOrd="1" presId="urn:microsoft.com/office/officeart/2005/8/layout/vList5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A3E3DA6B-2F64-4D87-A03C-A391BE059DA8}" srcId="{74EE5CD8-078F-4590-BF9C-A341A294A016}" destId="{27A337A7-C4EF-4B1A-9A86-49A219DEA125}" srcOrd="2" destOrd="0" parTransId="{FB89D249-CC1C-4847-85C0-14B75A760DEB}" sibTransId="{0E06C114-28ED-431B-B76A-A1DAF6F64B7A}"/>
    <dgm:cxn modelId="{F76F325A-97BB-40B2-9C70-15E77388B29B}" srcId="{D1776C8F-2B10-4075-8DF7-7F65AB725ED5}" destId="{32386201-DBC8-4E7A-A831-CC0BF3B326F7}" srcOrd="1" destOrd="0" parTransId="{21AD4CB0-42AD-4CA9-BAD3-46669BAC8796}" sibTransId="{A2D4C0A2-61E0-441A-B5E9-A9B00F206C47}"/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652A7F83-72FD-41E8-8AD4-730A4371E470}" type="presOf" srcId="{27A337A7-C4EF-4B1A-9A86-49A219DEA125}" destId="{D54B1729-BC98-42C1-9C6C-D65DCBA4358F}" srcOrd="0" destOrd="2" presId="urn:microsoft.com/office/officeart/2005/8/layout/vList5"/>
    <dgm:cxn modelId="{ADC7A924-4FE7-46F9-95DA-2145358386EC}" type="presOf" srcId="{04757997-E436-46ED-BA48-4FE284658EBC}" destId="{C7C3E6FD-D83F-4BDA-907E-B5EE041DA931}" srcOrd="0" destOrd="2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665EDE2C-CEC5-4D4C-8871-C3923B44B557}" type="presOf" srcId="{09A4BB1C-F4CB-441D-B165-228EC3DFBD4B}" destId="{D54B1729-BC98-42C1-9C6C-D65DCBA4358F}" srcOrd="0" destOrd="1" presId="urn:microsoft.com/office/officeart/2005/8/layout/vList5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CC4EE1FC-C83D-45F3-9425-DEE0634CE1C3}" srcId="{74EE5CD8-078F-4590-BF9C-A341A294A016}" destId="{09A4BB1C-F4CB-441D-B165-228EC3DFBD4B}" srcOrd="1" destOrd="0" parTransId="{A2C64D85-54FC-407B-A9D3-1A9469FD52C1}" sibTransId="{427B27A3-FDCA-4C2E-A3E1-DB5CBEB522F9}"/>
    <dgm:cxn modelId="{5349E025-F0C3-4218-9CAC-7AB5A7333017}" type="presOf" srcId="{32386201-DBC8-4E7A-A831-CC0BF3B326F7}" destId="{C7C3E6FD-D83F-4BDA-907E-B5EE041DA931}" srcOrd="0" destOrd="1" presId="urn:microsoft.com/office/officeart/2005/8/layout/vList5"/>
    <dgm:cxn modelId="{EC53093E-DECD-41B2-AA76-38ECC5FFA0FF}" srcId="{D1776C8F-2B10-4075-8DF7-7F65AB725ED5}" destId="{04757997-E436-46ED-BA48-4FE284658EBC}" srcOrd="2" destOrd="0" parTransId="{D9717667-D657-4D53-A5C7-F8ED4AE71DF0}" sibTransId="{CDB5B27E-C84B-4123-AE42-8139A466A7D7}"/>
    <dgm:cxn modelId="{F480023D-E191-4E03-BF6E-AE9F8DE59DE6}" type="presOf" srcId="{F7544374-9134-4AF2-BC2D-0B2BB5AC8DC2}" destId="{B37A5355-225B-4C6F-AED7-6C620F99EECC}" srcOrd="0" destOrd="2" presId="urn:microsoft.com/office/officeart/2005/8/layout/vList5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en-US" sz="4400" dirty="0" smtClean="0"/>
            <a:t>Form 3</a:t>
          </a:r>
          <a:endParaRPr lang="en-US" sz="4400" dirty="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en-US" sz="4400" dirty="0" smtClean="0"/>
            <a:t>Form 4</a:t>
          </a:r>
          <a:endParaRPr lang="en-US" sz="4400" dirty="0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en-US" sz="2800" dirty="0" smtClean="0">
              <a:effectLst/>
            </a:rPr>
            <a:t>Human Participants Form</a:t>
          </a:r>
          <a:endParaRPr lang="en-US" sz="2800" dirty="0">
            <a:effectLst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en-US" sz="4400" dirty="0" smtClean="0"/>
            <a:t>Form 4</a:t>
          </a:r>
          <a:endParaRPr lang="en-US" sz="4400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/>
        </a:p>
      </dgm:t>
    </dgm:pt>
    <dgm:pt modelId="{6BE4E373-0656-4EDC-821E-BE09C952B1F6}">
      <dgm:prSet phldrT="[Text]" custT="1"/>
      <dgm:spPr/>
      <dgm:t>
        <a:bodyPr/>
        <a:lstStyle/>
        <a:p>
          <a:pPr>
            <a:spcAft>
              <a:spcPts val="400"/>
            </a:spcAft>
          </a:pPr>
          <a:r>
            <a:rPr lang="en-US" sz="2400" b="1" dirty="0" smtClean="0">
              <a:effectLst/>
            </a:rPr>
            <a:t>Human Informed Consent</a:t>
          </a:r>
          <a:endParaRPr lang="en-US" sz="2400" b="1" dirty="0">
            <a:effectLst/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en-US" sz="2800" dirty="0" smtClean="0">
              <a:effectLst/>
            </a:rPr>
            <a:t>Risk Assessment Form</a:t>
          </a:r>
          <a:endParaRPr lang="en-US" sz="2800" dirty="0">
            <a:effectLst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 sz="3200"/>
        </a:p>
      </dgm:t>
    </dgm:pt>
    <dgm:pt modelId="{09A4BB1C-F4CB-441D-B165-228EC3DFBD4B}">
      <dgm:prSet phldrT="[Text]" custT="1"/>
      <dgm:spPr/>
      <dgm:t>
        <a:bodyPr/>
        <a:lstStyle/>
        <a:p>
          <a:pPr marL="280988" indent="-280988"/>
          <a:r>
            <a:rPr lang="en-US" sz="2800" dirty="0" smtClean="0">
              <a:effectLst/>
            </a:rPr>
            <a:t>Ensures safe supervision for student researcher</a:t>
          </a:r>
          <a:endParaRPr lang="en-US" sz="2800" dirty="0">
            <a:effectLst/>
          </a:endParaRPr>
        </a:p>
      </dgm:t>
    </dgm:pt>
    <dgm:pt modelId="{A2C64D85-54FC-407B-A9D3-1A9469FD52C1}" type="parTrans" cxnId="{CC4EE1FC-C83D-45F3-9425-DEE0634CE1C3}">
      <dgm:prSet/>
      <dgm:spPr/>
      <dgm:t>
        <a:bodyPr/>
        <a:lstStyle/>
        <a:p>
          <a:endParaRPr lang="en-US"/>
        </a:p>
      </dgm:t>
    </dgm:pt>
    <dgm:pt modelId="{427B27A3-FDCA-4C2E-A3E1-DB5CBEB522F9}" type="sibTrans" cxnId="{CC4EE1FC-C83D-45F3-9425-DEE0634CE1C3}">
      <dgm:prSet/>
      <dgm:spPr/>
      <dgm:t>
        <a:bodyPr/>
        <a:lstStyle/>
        <a:p>
          <a:endParaRPr lang="en-US"/>
        </a:p>
      </dgm:t>
    </dgm:pt>
    <dgm:pt modelId="{04757997-E436-46ED-BA48-4FE284658EBC}">
      <dgm:prSet phldrT="[Text]" custT="1"/>
      <dgm:spPr/>
      <dgm:t>
        <a:bodyPr/>
        <a:lstStyle/>
        <a:p>
          <a:pPr>
            <a:spcAft>
              <a:spcPts val="400"/>
            </a:spcAft>
          </a:pPr>
          <a:r>
            <a:rPr lang="en-US" sz="2400" b="1" dirty="0" smtClean="0">
              <a:effectLst/>
            </a:rPr>
            <a:t>One unsigned COMPLETED copy submitted with paperwork for approval</a:t>
          </a:r>
          <a:endParaRPr lang="en-US" sz="2400" b="1" dirty="0">
            <a:effectLst/>
          </a:endParaRPr>
        </a:p>
      </dgm:t>
    </dgm:pt>
    <dgm:pt modelId="{D9717667-D657-4D53-A5C7-F8ED4AE71DF0}" type="parTrans" cxnId="{EC53093E-DECD-41B2-AA76-38ECC5FFA0FF}">
      <dgm:prSet/>
      <dgm:spPr/>
      <dgm:t>
        <a:bodyPr/>
        <a:lstStyle/>
        <a:p>
          <a:endParaRPr lang="en-US"/>
        </a:p>
      </dgm:t>
    </dgm:pt>
    <dgm:pt modelId="{CDB5B27E-C84B-4123-AE42-8139A466A7D7}" type="sibTrans" cxnId="{EC53093E-DECD-41B2-AA76-38ECC5FFA0FF}">
      <dgm:prSet/>
      <dgm:spPr/>
      <dgm:t>
        <a:bodyPr/>
        <a:lstStyle/>
        <a:p>
          <a:endParaRPr lang="en-US"/>
        </a:p>
      </dgm:t>
    </dgm:pt>
    <dgm:pt modelId="{C7558097-E558-4EFB-BBAC-D1F9E5383087}">
      <dgm:prSet phldrT="[Text]" custT="1"/>
      <dgm:spPr/>
      <dgm:t>
        <a:bodyPr/>
        <a:lstStyle/>
        <a:p>
          <a:r>
            <a:rPr lang="en-US" sz="2800" dirty="0" smtClean="0">
              <a:effectLst/>
            </a:rPr>
            <a:t>Requires additional level of approval to assess health risks</a:t>
          </a:r>
          <a:endParaRPr lang="en-US" sz="2800" dirty="0">
            <a:effectLst/>
          </a:endParaRPr>
        </a:p>
      </dgm:t>
    </dgm:pt>
    <dgm:pt modelId="{3315EC93-9704-4077-A21C-7CAB6370EA7A}" type="parTrans" cxnId="{FF2F1D93-849B-4CFC-8102-98C63F5EF78B}">
      <dgm:prSet/>
      <dgm:spPr/>
      <dgm:t>
        <a:bodyPr/>
        <a:lstStyle/>
        <a:p>
          <a:endParaRPr lang="en-US"/>
        </a:p>
      </dgm:t>
    </dgm:pt>
    <dgm:pt modelId="{343069AC-830B-46C1-A37C-BCDC944D9884}" type="sibTrans" cxnId="{FF2F1D93-849B-4CFC-8102-98C63F5EF78B}">
      <dgm:prSet/>
      <dgm:spPr/>
      <dgm:t>
        <a:bodyPr/>
        <a:lstStyle/>
        <a:p>
          <a:endParaRPr lang="en-US"/>
        </a:p>
      </dgm:t>
    </dgm:pt>
    <dgm:pt modelId="{BECC795D-3E4F-4543-938E-8D08A67C1639}">
      <dgm:prSet phldrT="[Text]" custT="1"/>
      <dgm:spPr/>
      <dgm:t>
        <a:bodyPr/>
        <a:lstStyle/>
        <a:p>
          <a:pPr>
            <a:spcAft>
              <a:spcPts val="400"/>
            </a:spcAft>
          </a:pPr>
          <a:r>
            <a:rPr lang="en-US" sz="2400" b="1" dirty="0" smtClean="0">
              <a:effectLst/>
            </a:rPr>
            <a:t>Signed copies for EACH PARTICIPANT kept with log</a:t>
          </a:r>
          <a:endParaRPr lang="en-US" sz="2400" b="1" dirty="0">
            <a:effectLst/>
          </a:endParaRPr>
        </a:p>
      </dgm:t>
    </dgm:pt>
    <dgm:pt modelId="{69DAB2B8-6544-4FFC-A77B-5E22100E468F}" type="parTrans" cxnId="{9F6CD36D-64C9-46C7-BFB0-7BA26AF7AD35}">
      <dgm:prSet/>
      <dgm:spPr/>
      <dgm:t>
        <a:bodyPr/>
        <a:lstStyle/>
        <a:p>
          <a:endParaRPr lang="en-US"/>
        </a:p>
      </dgm:t>
    </dgm:pt>
    <dgm:pt modelId="{D77AE9E9-78CC-4702-9940-9FCC2C71B15C}" type="sibTrans" cxnId="{9F6CD36D-64C9-46C7-BFB0-7BA26AF7AD35}">
      <dgm:prSet/>
      <dgm:spPr/>
      <dgm:t>
        <a:bodyPr/>
        <a:lstStyle/>
        <a:p>
          <a:endParaRPr 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3" custScaleX="176165" custScaleY="47932" custLinFactNeighborX="-10" custLinFactNeighborY="1649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8725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1" presStyleCnt="3" custScaleX="173211" custScaleY="50012" custLinFactNeighborX="-10" custLinFactNeighborY="-203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12256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2" presStyleCnt="3" custScaleX="169522" custScaleY="51063" custLinFactNeighborX="-10" custLinFactNeighborY="-655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 custScaleY="13018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FF2F1D93-849B-4CFC-8102-98C63F5EF78B}" srcId="{AA046201-5C4D-445E-BF0B-5C6D2B0A1945}" destId="{C7558097-E558-4EFB-BBAC-D1F9E5383087}" srcOrd="1" destOrd="0" parTransId="{3315EC93-9704-4077-A21C-7CAB6370EA7A}" sibTransId="{343069AC-830B-46C1-A37C-BCDC944D9884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D41EA0B7-2BDB-4028-9EFE-423A0B89FC6A}" type="presOf" srcId="{D1776C8F-2B10-4075-8DF7-7F65AB725ED5}" destId="{F5034101-5B7D-4FE7-B47A-5A48CF39606B}" srcOrd="0" destOrd="0" presId="urn:microsoft.com/office/officeart/2005/8/layout/vList5"/>
    <dgm:cxn modelId="{9F6CD36D-64C9-46C7-BFB0-7BA26AF7AD35}" srcId="{D1776C8F-2B10-4075-8DF7-7F65AB725ED5}" destId="{BECC795D-3E4F-4543-938E-8D08A67C1639}" srcOrd="2" destOrd="0" parTransId="{69DAB2B8-6544-4FFC-A77B-5E22100E468F}" sibTransId="{D77AE9E9-78CC-4702-9940-9FCC2C71B15C}"/>
    <dgm:cxn modelId="{C516EC7A-0ABB-447F-8927-06B082AD7317}" type="presOf" srcId="{09A4BB1C-F4CB-441D-B165-228EC3DFBD4B}" destId="{D54B1729-BC98-42C1-9C6C-D65DCBA4358F}" srcOrd="0" destOrd="1" presId="urn:microsoft.com/office/officeart/2005/8/layout/vList5"/>
    <dgm:cxn modelId="{8EC1E4BB-6C26-44FA-8250-A98F4A78AF42}" type="presOf" srcId="{1E4D3931-0DBD-4211-A24A-6AF364284B1E}" destId="{D54B1729-BC98-42C1-9C6C-D65DCBA4358F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91D089A-A145-40B7-AF77-365725D15AA4}" type="presOf" srcId="{74EE5CD8-078F-4590-BF9C-A341A294A016}" destId="{7E429971-BC57-430F-BB25-C0574E5E39E3}" srcOrd="0" destOrd="0" presId="urn:microsoft.com/office/officeart/2005/8/layout/vList5"/>
    <dgm:cxn modelId="{3E789EDA-1E5C-4F05-8D65-D1E0B12D2101}" type="presOf" srcId="{04757997-E436-46ED-BA48-4FE284658EBC}" destId="{C7C3E6FD-D83F-4BDA-907E-B5EE041DA931}" srcOrd="0" destOrd="1" presId="urn:microsoft.com/office/officeart/2005/8/layout/vList5"/>
    <dgm:cxn modelId="{39BBA1AF-2756-4688-99A6-521915D912C2}" type="presOf" srcId="{C7558097-E558-4EFB-BBAC-D1F9E5383087}" destId="{B37A5355-225B-4C6F-AED7-6C620F99EECC}" srcOrd="0" destOrd="1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3C7EB6BA-6781-4821-B221-0D92F3E53DA0}" type="presOf" srcId="{6BE4E373-0656-4EDC-821E-BE09C952B1F6}" destId="{C7C3E6FD-D83F-4BDA-907E-B5EE041DA931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A86FE0D2-1477-4066-A444-EE5A6F40FF36}" type="presOf" srcId="{C59269D0-92A5-481C-BA64-727AFB0DD545}" destId="{B37A5355-225B-4C6F-AED7-6C620F99EECC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CC4EE1FC-C83D-45F3-9425-DEE0634CE1C3}" srcId="{74EE5CD8-078F-4590-BF9C-A341A294A016}" destId="{09A4BB1C-F4CB-441D-B165-228EC3DFBD4B}" srcOrd="1" destOrd="0" parTransId="{A2C64D85-54FC-407B-A9D3-1A9469FD52C1}" sibTransId="{427B27A3-FDCA-4C2E-A3E1-DB5CBEB522F9}"/>
    <dgm:cxn modelId="{52B9E20D-3407-4D1C-A1B5-33905D84DC83}" type="presOf" srcId="{AA046201-5C4D-445E-BF0B-5C6D2B0A1945}" destId="{C04276DC-EE64-470A-B8BC-09067B8045FA}" srcOrd="0" destOrd="0" presId="urn:microsoft.com/office/officeart/2005/8/layout/vList5"/>
    <dgm:cxn modelId="{425ABA0E-69E1-4A78-A9CC-4E94D5050EA1}" type="presOf" srcId="{F6FEADD9-F67D-41F5-BA4C-3C84956E7F46}" destId="{AAE7A1E6-6847-453D-B55B-8A82BF138C1D}" srcOrd="0" destOrd="0" presId="urn:microsoft.com/office/officeart/2005/8/layout/vList5"/>
    <dgm:cxn modelId="{EC53093E-DECD-41B2-AA76-38ECC5FFA0FF}" srcId="{D1776C8F-2B10-4075-8DF7-7F65AB725ED5}" destId="{04757997-E436-46ED-BA48-4FE284658EBC}" srcOrd="1" destOrd="0" parTransId="{D9717667-D657-4D53-A5C7-F8ED4AE71DF0}" sibTransId="{CDB5B27E-C84B-4123-AE42-8139A466A7D7}"/>
    <dgm:cxn modelId="{7AEF3A5B-BADC-4A91-88AE-48A341544233}" type="presOf" srcId="{BECC795D-3E4F-4543-938E-8D08A67C1639}" destId="{C7C3E6FD-D83F-4BDA-907E-B5EE041DA931}" srcOrd="0" destOrd="2" presId="urn:microsoft.com/office/officeart/2005/8/layout/vList5"/>
    <dgm:cxn modelId="{23B84524-50BA-4181-BB1F-220B1C25DA4B}" type="presParOf" srcId="{AAE7A1E6-6847-453D-B55B-8A82BF138C1D}" destId="{C4407577-18A2-46E0-8805-2838042EB67A}" srcOrd="0" destOrd="0" presId="urn:microsoft.com/office/officeart/2005/8/layout/vList5"/>
    <dgm:cxn modelId="{3F966C72-9FE4-407E-B95D-43988755C140}" type="presParOf" srcId="{C4407577-18A2-46E0-8805-2838042EB67A}" destId="{7E429971-BC57-430F-BB25-C0574E5E39E3}" srcOrd="0" destOrd="0" presId="urn:microsoft.com/office/officeart/2005/8/layout/vList5"/>
    <dgm:cxn modelId="{54E03BE6-D73F-4780-B3FE-39FD4D857AF9}" type="presParOf" srcId="{C4407577-18A2-46E0-8805-2838042EB67A}" destId="{D54B1729-BC98-42C1-9C6C-D65DCBA4358F}" srcOrd="1" destOrd="0" presId="urn:microsoft.com/office/officeart/2005/8/layout/vList5"/>
    <dgm:cxn modelId="{AEA11110-2ED3-4F73-8851-580BAEA7CD09}" type="presParOf" srcId="{AAE7A1E6-6847-453D-B55B-8A82BF138C1D}" destId="{AB8574CC-D4F2-4555-AEE3-F4EE58B11D03}" srcOrd="1" destOrd="0" presId="urn:microsoft.com/office/officeart/2005/8/layout/vList5"/>
    <dgm:cxn modelId="{0C8E63A8-8D29-4F81-85C9-85255FE2B54D}" type="presParOf" srcId="{AAE7A1E6-6847-453D-B55B-8A82BF138C1D}" destId="{85B8F607-FDD8-476A-ADBE-E1250824F294}" srcOrd="2" destOrd="0" presId="urn:microsoft.com/office/officeart/2005/8/layout/vList5"/>
    <dgm:cxn modelId="{70D875A5-129D-4DAF-BC51-9A86043B984B}" type="presParOf" srcId="{85B8F607-FDD8-476A-ADBE-E1250824F294}" destId="{C04276DC-EE64-470A-B8BC-09067B8045FA}" srcOrd="0" destOrd="0" presId="urn:microsoft.com/office/officeart/2005/8/layout/vList5"/>
    <dgm:cxn modelId="{8D7D346F-6967-4580-B475-CE4373E62508}" type="presParOf" srcId="{85B8F607-FDD8-476A-ADBE-E1250824F294}" destId="{B37A5355-225B-4C6F-AED7-6C620F99EECC}" srcOrd="1" destOrd="0" presId="urn:microsoft.com/office/officeart/2005/8/layout/vList5"/>
    <dgm:cxn modelId="{C875D31A-8222-469C-B1A9-42CD59AABFF4}" type="presParOf" srcId="{AAE7A1E6-6847-453D-B55B-8A82BF138C1D}" destId="{5ACAA866-A8A8-4183-97B5-CEEAB1525C60}" srcOrd="3" destOrd="0" presId="urn:microsoft.com/office/officeart/2005/8/layout/vList5"/>
    <dgm:cxn modelId="{1654844E-9C53-4620-9490-E563968AD129}" type="presParOf" srcId="{AAE7A1E6-6847-453D-B55B-8A82BF138C1D}" destId="{477213BE-9E91-4950-8451-7F60796F47F4}" srcOrd="4" destOrd="0" presId="urn:microsoft.com/office/officeart/2005/8/layout/vList5"/>
    <dgm:cxn modelId="{3987FEA0-C68A-4642-B498-13AA985F3F8D}" type="presParOf" srcId="{477213BE-9E91-4950-8451-7F60796F47F4}" destId="{F5034101-5B7D-4FE7-B47A-5A48CF39606B}" srcOrd="0" destOrd="0" presId="urn:microsoft.com/office/officeart/2005/8/layout/vList5"/>
    <dgm:cxn modelId="{56C0A437-D18A-4C30-93E5-24FCD30B018C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4464800" y="-1825354"/>
          <a:ext cx="1633329" cy="528528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effectLst/>
            </a:rPr>
            <a:t>Checklist for Adult Sponsor</a:t>
          </a:r>
          <a:endParaRPr lang="en-US" sz="2800" b="1" kern="1200" dirty="0">
            <a:effectLst/>
          </a:endParaRPr>
        </a:p>
        <a:p>
          <a:pPr marL="280988" lvl="1" indent="-280988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effectLst/>
            </a:rPr>
            <a:t>#1-3, 5, bottom section</a:t>
          </a:r>
          <a:endParaRPr lang="en-US" sz="2800" b="1" kern="1200" dirty="0">
            <a:effectLst/>
          </a:endParaRPr>
        </a:p>
        <a:p>
          <a:pPr marL="280988" lvl="1" indent="-280988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effectLst/>
            </a:rPr>
            <a:t>Also 4 &amp; 6 if appropriate</a:t>
          </a:r>
          <a:endParaRPr lang="en-US" sz="2800" b="1" kern="1200" dirty="0">
            <a:effectLst/>
          </a:endParaRPr>
        </a:p>
      </dsp:txBody>
      <dsp:txXfrm rot="-5400000">
        <a:off x="2638823" y="623"/>
        <a:ext cx="5285284" cy="1633329"/>
      </dsp:txXfrm>
    </dsp:sp>
    <dsp:sp modelId="{7E429971-BC57-430F-BB25-C0574E5E39E3}">
      <dsp:nvSpPr>
        <dsp:cNvPr id="0" name=""/>
        <dsp:cNvSpPr/>
      </dsp:nvSpPr>
      <dsp:spPr>
        <a:xfrm>
          <a:off x="0" y="304789"/>
          <a:ext cx="2638130" cy="97860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Form 1</a:t>
          </a:r>
          <a:endParaRPr lang="en-US" sz="4400" kern="1200" dirty="0"/>
        </a:p>
      </dsp:txBody>
      <dsp:txXfrm>
        <a:off x="47772" y="352561"/>
        <a:ext cx="2542586" cy="883065"/>
      </dsp:txXfrm>
    </dsp:sp>
    <dsp:sp modelId="{B37A5355-225B-4C6F-AED7-6C620F99EECC}">
      <dsp:nvSpPr>
        <dsp:cNvPr id="0" name=""/>
        <dsp:cNvSpPr/>
      </dsp:nvSpPr>
      <dsp:spPr>
        <a:xfrm rot="5400000">
          <a:off x="4450940" y="-99586"/>
          <a:ext cx="1633329" cy="5304573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effectLst/>
            </a:rPr>
            <a:t>Student Checklist</a:t>
          </a:r>
          <a:endParaRPr lang="en-US" sz="2800" b="1" kern="1200" dirty="0">
            <a:effectLst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>
              <a:effectLst/>
            </a:rPr>
            <a:t>Basic demographic information</a:t>
          </a:r>
          <a:endParaRPr lang="en-US" sz="2700" b="1" kern="1200" dirty="0">
            <a:effectLst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effectLst/>
            </a:rPr>
            <a:t>Includes research plan</a:t>
          </a:r>
          <a:endParaRPr lang="en-US" sz="2800" b="1" kern="1200" dirty="0">
            <a:effectLst/>
          </a:endParaRPr>
        </a:p>
      </dsp:txBody>
      <dsp:txXfrm rot="-5400000">
        <a:off x="2615318" y="1736036"/>
        <a:ext cx="5304573" cy="1633329"/>
      </dsp:txXfrm>
    </dsp:sp>
    <dsp:sp modelId="{C04276DC-EE64-470A-B8BC-09067B8045FA}">
      <dsp:nvSpPr>
        <dsp:cNvPr id="0" name=""/>
        <dsp:cNvSpPr/>
      </dsp:nvSpPr>
      <dsp:spPr>
        <a:xfrm>
          <a:off x="0" y="2057392"/>
          <a:ext cx="2614625" cy="1021075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Form 1A</a:t>
          </a:r>
          <a:endParaRPr lang="en-US" sz="4400" kern="1200" dirty="0"/>
        </a:p>
      </dsp:txBody>
      <dsp:txXfrm>
        <a:off x="49845" y="2107237"/>
        <a:ext cx="2514935" cy="921385"/>
      </dsp:txXfrm>
    </dsp:sp>
    <dsp:sp modelId="{C7C3E6FD-D83F-4BDA-907E-B5EE041DA931}">
      <dsp:nvSpPr>
        <dsp:cNvPr id="0" name=""/>
        <dsp:cNvSpPr/>
      </dsp:nvSpPr>
      <dsp:spPr>
        <a:xfrm rot="5400000">
          <a:off x="4438798" y="1619750"/>
          <a:ext cx="1633329" cy="5336722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effectLst/>
            </a:rPr>
            <a:t>Approval Form</a:t>
          </a:r>
          <a:endParaRPr lang="en-US" sz="2800" b="1" kern="1200" dirty="0">
            <a:effectLst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effectLst/>
            </a:rPr>
            <a:t>Student name and signature</a:t>
          </a:r>
          <a:endParaRPr lang="en-US" sz="2800" b="1" kern="1200" dirty="0">
            <a:effectLst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effectLst/>
            </a:rPr>
            <a:t>Parent name and signature</a:t>
          </a:r>
          <a:endParaRPr lang="en-US" sz="2800" b="1" kern="1200" dirty="0">
            <a:effectLst/>
          </a:endParaRPr>
        </a:p>
      </dsp:txBody>
      <dsp:txXfrm rot="-5400000">
        <a:off x="2587102" y="3471446"/>
        <a:ext cx="5336722" cy="1633329"/>
      </dsp:txXfrm>
    </dsp:sp>
    <dsp:sp modelId="{F5034101-5B7D-4FE7-B47A-5A48CF39606B}">
      <dsp:nvSpPr>
        <dsp:cNvPr id="0" name=""/>
        <dsp:cNvSpPr/>
      </dsp:nvSpPr>
      <dsp:spPr>
        <a:xfrm>
          <a:off x="0" y="3733790"/>
          <a:ext cx="2586408" cy="1042533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Form 1B</a:t>
          </a:r>
          <a:endParaRPr lang="en-US" sz="4400" kern="1200" dirty="0"/>
        </a:p>
      </dsp:txBody>
      <dsp:txXfrm>
        <a:off x="50892" y="3784682"/>
        <a:ext cx="2484624" cy="940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4425241" y="-2235179"/>
          <a:ext cx="1263315" cy="57353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effectLst/>
            </a:rPr>
            <a:t>Risk Assessment Form</a:t>
          </a:r>
          <a:endParaRPr lang="en-US" sz="2800" kern="1200" dirty="0">
            <a:effectLst/>
          </a:endParaRPr>
        </a:p>
        <a:p>
          <a:pPr marL="280988" lvl="1" indent="-280988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effectLst/>
            </a:rPr>
            <a:t>Ensures safe supervision for student researcher</a:t>
          </a:r>
          <a:endParaRPr lang="en-US" sz="2800" kern="1200" dirty="0">
            <a:effectLst/>
          </a:endParaRPr>
        </a:p>
      </dsp:txBody>
      <dsp:txXfrm rot="-5400000">
        <a:off x="2189214" y="848"/>
        <a:ext cx="5735369" cy="1263315"/>
      </dsp:txXfrm>
    </dsp:sp>
    <dsp:sp modelId="{7E429971-BC57-430F-BB25-C0574E5E39E3}">
      <dsp:nvSpPr>
        <dsp:cNvPr id="0" name=""/>
        <dsp:cNvSpPr/>
      </dsp:nvSpPr>
      <dsp:spPr>
        <a:xfrm>
          <a:off x="0" y="228606"/>
          <a:ext cx="2188997" cy="8674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Form 3</a:t>
          </a:r>
          <a:endParaRPr lang="en-US" sz="4400" kern="1200" dirty="0"/>
        </a:p>
      </dsp:txBody>
      <dsp:txXfrm>
        <a:off x="42347" y="270953"/>
        <a:ext cx="2104303" cy="782791"/>
      </dsp:txXfrm>
    </dsp:sp>
    <dsp:sp modelId="{B37A5355-225B-4C6F-AED7-6C620F99EECC}">
      <dsp:nvSpPr>
        <dsp:cNvPr id="0" name=""/>
        <dsp:cNvSpPr/>
      </dsp:nvSpPr>
      <dsp:spPr>
        <a:xfrm rot="5400000">
          <a:off x="4155426" y="-638612"/>
          <a:ext cx="1774554" cy="5761088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effectLst/>
            </a:rPr>
            <a:t>Human Participants Form</a:t>
          </a:r>
          <a:endParaRPr lang="en-US" sz="2800" kern="1200" dirty="0">
            <a:effectLst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effectLst/>
            </a:rPr>
            <a:t>Requires additional level of approval to assess health risks</a:t>
          </a:r>
          <a:endParaRPr lang="en-US" sz="2800" kern="1200" dirty="0">
            <a:effectLst/>
          </a:endParaRPr>
        </a:p>
      </dsp:txBody>
      <dsp:txXfrm rot="-5400000">
        <a:off x="2162159" y="1354655"/>
        <a:ext cx="5761088" cy="1774554"/>
      </dsp:txXfrm>
    </dsp:sp>
    <dsp:sp modelId="{C04276DC-EE64-470A-B8BC-09067B8045FA}">
      <dsp:nvSpPr>
        <dsp:cNvPr id="0" name=""/>
        <dsp:cNvSpPr/>
      </dsp:nvSpPr>
      <dsp:spPr>
        <a:xfrm>
          <a:off x="0" y="1752609"/>
          <a:ext cx="2161943" cy="905129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Form 4</a:t>
          </a:r>
          <a:endParaRPr lang="en-US" sz="4400" kern="1200" dirty="0"/>
        </a:p>
      </dsp:txBody>
      <dsp:txXfrm>
        <a:off x="44185" y="1796794"/>
        <a:ext cx="2073573" cy="816759"/>
      </dsp:txXfrm>
    </dsp:sp>
    <dsp:sp modelId="{C7C3E6FD-D83F-4BDA-907E-B5EE041DA931}">
      <dsp:nvSpPr>
        <dsp:cNvPr id="0" name=""/>
        <dsp:cNvSpPr/>
      </dsp:nvSpPr>
      <dsp:spPr>
        <a:xfrm rot="5400000">
          <a:off x="4082115" y="1265507"/>
          <a:ext cx="1884852" cy="5793237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en-US" sz="2400" b="1" kern="1200" dirty="0" smtClean="0">
              <a:effectLst/>
            </a:rPr>
            <a:t>Human Informed Consent</a:t>
          </a:r>
          <a:endParaRPr lang="en-US" sz="2400" b="1" kern="1200" dirty="0">
            <a:effectLst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en-US" sz="2400" b="1" kern="1200" dirty="0" smtClean="0">
              <a:effectLst/>
            </a:rPr>
            <a:t>One unsigned COMPLETED copy submitted with paperwork for approval</a:t>
          </a:r>
          <a:endParaRPr lang="en-US" sz="2400" b="1" kern="1200" dirty="0">
            <a:effectLst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en-US" sz="2400" b="1" kern="1200" dirty="0" smtClean="0">
              <a:effectLst/>
            </a:rPr>
            <a:t>Signed copies for EACH PARTICIPANT kept with log</a:t>
          </a:r>
          <a:endParaRPr lang="en-US" sz="2400" b="1" kern="1200" dirty="0">
            <a:effectLst/>
          </a:endParaRPr>
        </a:p>
      </dsp:txBody>
      <dsp:txXfrm rot="-5400000">
        <a:off x="2127923" y="3219699"/>
        <a:ext cx="5793237" cy="1884852"/>
      </dsp:txXfrm>
    </dsp:sp>
    <dsp:sp modelId="{F5034101-5B7D-4FE7-B47A-5A48CF39606B}">
      <dsp:nvSpPr>
        <dsp:cNvPr id="0" name=""/>
        <dsp:cNvSpPr/>
      </dsp:nvSpPr>
      <dsp:spPr>
        <a:xfrm>
          <a:off x="0" y="3581398"/>
          <a:ext cx="2127706" cy="92415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Form 4</a:t>
          </a:r>
          <a:endParaRPr lang="en-US" sz="4400" kern="1200" dirty="0"/>
        </a:p>
      </dsp:txBody>
      <dsp:txXfrm>
        <a:off x="45113" y="3626511"/>
        <a:ext cx="2037480" cy="833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36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0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Microsoft </a:t>
            </a:r>
            <a:r>
              <a:rPr lang="en-US" b="1" smtClean="0"/>
              <a:t>Engineering Excellence</a:t>
            </a:r>
            <a:endParaRPr lang="en-US" smtClean="0"/>
          </a:p>
        </p:txBody>
      </p:sp>
      <p:sp>
        <p:nvSpPr>
          <p:cNvPr id="4608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Microsoft Confidential</a:t>
            </a:r>
          </a:p>
        </p:txBody>
      </p:sp>
      <p:sp>
        <p:nvSpPr>
          <p:cNvPr id="4608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51ECC-86A3-4073-ADEB-F5E3C216F8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593861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05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05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0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7.jpe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Abarlow@ojrsd.com" TargetMode="External"/><Relationship Id="rId3" Type="http://schemas.openxmlformats.org/officeDocument/2006/relationships/tags" Target="../tags/tag29.xml"/><Relationship Id="rId7" Type="http://schemas.openxmlformats.org/officeDocument/2006/relationships/hyperlink" Target="mailto:MRBonner@ojrsd.com" TargetMode="Externa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hyperlink" Target="mailto:Hlehmann@ojrsd.org" TargetMode="External"/><Relationship Id="rId11" Type="http://schemas.openxmlformats.org/officeDocument/2006/relationships/hyperlink" Target="mailto:MHofer@ojrsd.com" TargetMode="External"/><Relationship Id="rId5" Type="http://schemas.openxmlformats.org/officeDocument/2006/relationships/notesSlide" Target="../notesSlides/notesSlide16.xml"/><Relationship Id="rId10" Type="http://schemas.openxmlformats.org/officeDocument/2006/relationships/hyperlink" Target="mailto:MJardine@ojrsd.com" TargetMode="External"/><Relationship Id="rId4" Type="http://schemas.openxmlformats.org/officeDocument/2006/relationships/slideLayout" Target="../slideLayouts/slideLayout3.xml"/><Relationship Id="rId9" Type="http://schemas.openxmlformats.org/officeDocument/2006/relationships/hyperlink" Target="mailto:PReiche@ojrsd.co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152400"/>
            <a:ext cx="8923424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Owen J. Roberts School District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rgbClr val="7030A0"/>
                </a:solidFill>
              </a:rPr>
              <a:t>Science Research Competition </a:t>
            </a:r>
            <a:br>
              <a:rPr lang="en-US" sz="4000" dirty="0" smtClean="0">
                <a:solidFill>
                  <a:srgbClr val="7030A0"/>
                </a:solidFill>
              </a:rPr>
            </a:br>
            <a:r>
              <a:rPr lang="en-US" sz="3100" dirty="0" smtClean="0">
                <a:solidFill>
                  <a:srgbClr val="7030A0"/>
                </a:solidFill>
              </a:rPr>
              <a:t>Parent Information Meeting</a:t>
            </a:r>
            <a:endParaRPr lang="en-US" sz="31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066800" y="2438400"/>
            <a:ext cx="8077200" cy="39624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Heidi Lehmann</a:t>
            </a:r>
            <a:r>
              <a:rPr lang="en-US" sz="18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District Science Curriculum Supervisor </a:t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</a:t>
            </a:r>
            <a:r>
              <a:rPr lang="en-US" sz="1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Mary-Rita Bonner</a:t>
            </a:r>
            <a:r>
              <a:rPr lang="en-US" sz="1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East Coventry Elementary</a:t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</a:t>
            </a:r>
            <a:r>
              <a:rPr lang="en-US" sz="1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Margie Jardine,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West Vincent 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Elementary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</a:t>
            </a:r>
            <a:r>
              <a:rPr lang="en-US" sz="1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Annmarie Barlow,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East Vincent 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Elementary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    </a:t>
            </a:r>
            <a:r>
              <a:rPr lang="en-US" sz="1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Patrice Reiche,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North Coventry 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Elementary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  </a:t>
            </a:r>
            <a:r>
              <a:rPr lang="en-US" sz="1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Christy Palmerio</a:t>
            </a:r>
            <a:r>
              <a:rPr lang="en-US" sz="1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French Creek 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Elementary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</a:t>
            </a:r>
            <a:r>
              <a:rPr lang="en-US" sz="1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Mark Hofer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Secondary Science Teacher</a:t>
            </a:r>
          </a:p>
          <a:p>
            <a:pPr algn="l"/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873368"/>
          </a:xfrm>
        </p:spPr>
        <p:txBody>
          <a:bodyPr/>
          <a:lstStyle/>
          <a:p>
            <a:r>
              <a:rPr lang="en-US" b="1" dirty="0" smtClean="0"/>
              <a:t>Design The Experiment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62000" y="1219200"/>
            <a:ext cx="8077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Gather necessary materials</a:t>
            </a:r>
          </a:p>
          <a:p>
            <a:r>
              <a:rPr lang="en-US" dirty="0" smtClean="0"/>
              <a:t>Write the procedure</a:t>
            </a:r>
          </a:p>
          <a:p>
            <a:pPr lvl="1"/>
            <a:r>
              <a:rPr lang="en-US" dirty="0" smtClean="0"/>
              <a:t>Details, details, details</a:t>
            </a:r>
          </a:p>
          <a:p>
            <a:pPr lvl="1"/>
            <a:r>
              <a:rPr lang="en-US" dirty="0" smtClean="0"/>
              <a:t>Variables and constants</a:t>
            </a:r>
          </a:p>
          <a:p>
            <a:pPr lvl="2"/>
            <a:r>
              <a:rPr lang="en-US" dirty="0"/>
              <a:t>Independent:  the ONE thing that you will change</a:t>
            </a:r>
          </a:p>
          <a:p>
            <a:pPr lvl="2"/>
            <a:r>
              <a:rPr lang="en-US" dirty="0"/>
              <a:t>Dependent: the ONE thing that you will measure and observe to draw conclusions</a:t>
            </a:r>
          </a:p>
          <a:p>
            <a:pPr lvl="2"/>
            <a:r>
              <a:rPr lang="en-US" dirty="0"/>
              <a:t>Constants: the things that need to stay the same to ensure you have reliable data and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Observations and measurements</a:t>
            </a:r>
          </a:p>
          <a:p>
            <a:pPr lvl="2"/>
            <a:r>
              <a:rPr lang="en-US" dirty="0" smtClean="0"/>
              <a:t>Qualitative: use your senses to observe changes</a:t>
            </a:r>
          </a:p>
          <a:p>
            <a:pPr lvl="2"/>
            <a:r>
              <a:rPr lang="en-US" dirty="0" smtClean="0"/>
              <a:t>Quantitative: use measuring tools to record changes</a:t>
            </a:r>
          </a:p>
        </p:txBody>
      </p:sp>
    </p:spTree>
    <p:extLst>
      <p:ext uri="{BB962C8B-B14F-4D97-AF65-F5344CB8AC3E}">
        <p14:creationId xmlns:p14="http://schemas.microsoft.com/office/powerpoint/2010/main" val="30135591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873368"/>
          </a:xfrm>
        </p:spPr>
        <p:txBody>
          <a:bodyPr/>
          <a:lstStyle/>
          <a:p>
            <a:r>
              <a:rPr lang="en-US" b="1" dirty="0" smtClean="0"/>
              <a:t>Conduct The Experiment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62000" y="1371600"/>
            <a:ext cx="8077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Follow your approved procedure</a:t>
            </a:r>
          </a:p>
          <a:p>
            <a:pPr lvl="1"/>
            <a:r>
              <a:rPr lang="en-US" dirty="0" smtClean="0"/>
              <a:t>Use your original logbook EVERY time you work on your experiment</a:t>
            </a:r>
          </a:p>
          <a:p>
            <a:pPr lvl="1"/>
            <a:r>
              <a:rPr lang="en-US" dirty="0" smtClean="0"/>
              <a:t>Take pictures!</a:t>
            </a:r>
          </a:p>
          <a:p>
            <a:r>
              <a:rPr lang="en-US" dirty="0" smtClean="0"/>
              <a:t>Analyze data collected</a:t>
            </a:r>
          </a:p>
          <a:p>
            <a:r>
              <a:rPr lang="en-US" dirty="0" smtClean="0"/>
              <a:t>Draw conclusions and make real world connections</a:t>
            </a:r>
          </a:p>
          <a:p>
            <a:pPr lvl="1"/>
            <a:r>
              <a:rPr lang="en-US" dirty="0"/>
              <a:t>Patterns, relationships, trends, etc.</a:t>
            </a:r>
          </a:p>
          <a:p>
            <a:pPr lvl="1"/>
            <a:r>
              <a:rPr lang="en-US" dirty="0"/>
              <a:t>Why should we review this research experiment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Write a summary (abstract)</a:t>
            </a:r>
          </a:p>
          <a:p>
            <a:r>
              <a:rPr lang="en-US" dirty="0" smtClean="0"/>
              <a:t>Publish your experiment on the display board</a:t>
            </a:r>
          </a:p>
        </p:txBody>
      </p:sp>
    </p:spTree>
    <p:extLst>
      <p:ext uri="{BB962C8B-B14F-4D97-AF65-F5344CB8AC3E}">
        <p14:creationId xmlns:p14="http://schemas.microsoft.com/office/powerpoint/2010/main" val="29637965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610600" cy="3429000"/>
          </a:xfrm>
        </p:spPr>
        <p:txBody>
          <a:bodyPr>
            <a:noAutofit/>
          </a:bodyPr>
          <a:lstStyle/>
          <a:p>
            <a:pPr algn="ctr"/>
            <a:r>
              <a:rPr lang="en-US" sz="4600" dirty="0" smtClean="0"/>
              <a:t>So Now That My Child Has Done All Of This (fun and easy) Work,</a:t>
            </a:r>
            <a:br>
              <a:rPr lang="en-US" sz="4600" dirty="0" smtClean="0"/>
            </a:br>
            <a:r>
              <a:rPr lang="en-US" sz="4600" dirty="0" smtClean="0"/>
              <a:t>What Do We Do Next?</a:t>
            </a:r>
            <a:br>
              <a:rPr lang="en-US" sz="4600" dirty="0" smtClean="0"/>
            </a:br>
            <a:r>
              <a:rPr lang="en-US" sz="4600" dirty="0"/>
              <a:t/>
            </a:r>
            <a:br>
              <a:rPr lang="en-US" sz="4600" dirty="0"/>
            </a:br>
            <a:r>
              <a:rPr lang="en-US" sz="4500" dirty="0" smtClean="0"/>
              <a:t>ENTER THE SCIENCE COMPETITION!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80627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610600" cy="3124200"/>
          </a:xfrm>
        </p:spPr>
        <p:txBody>
          <a:bodyPr>
            <a:noAutofit/>
          </a:bodyPr>
          <a:lstStyle/>
          <a:p>
            <a:pPr algn="ctr"/>
            <a:r>
              <a:rPr lang="en-US" sz="4600" dirty="0" smtClean="0"/>
              <a:t>ALL ISEF PAPERWORK MUST BE </a:t>
            </a:r>
            <a:r>
              <a:rPr lang="en-US" sz="4600" i="1" dirty="0" smtClean="0"/>
              <a:t>SUBMITTED AND APPROVED </a:t>
            </a:r>
            <a:r>
              <a:rPr lang="en-US" sz="5400" dirty="0" smtClean="0">
                <a:solidFill>
                  <a:srgbClr val="FF0000"/>
                </a:solidFill>
              </a:rPr>
              <a:t>BEFORE</a:t>
            </a:r>
            <a:r>
              <a:rPr lang="en-US" sz="4600" dirty="0" smtClean="0"/>
              <a:t> ANY DATA COLLECTION OR EXPERIMENTATION CAN BEGIN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0443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06426936"/>
              </p:ext>
            </p:extLst>
          </p:nvPr>
        </p:nvGraphicFramePr>
        <p:xfrm>
          <a:off x="990600" y="13716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1143000"/>
          </a:xfrm>
        </p:spPr>
        <p:txBody>
          <a:bodyPr/>
          <a:lstStyle/>
          <a:p>
            <a:r>
              <a:rPr lang="en-US" dirty="0" smtClean="0"/>
              <a:t>The Required ISEF Paperwork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1295400"/>
            <a:ext cx="7696200" cy="51816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lvl="1"/>
            <a:r>
              <a:rPr lang="en-US" dirty="0" smtClean="0"/>
              <a:t>Question/purpose</a:t>
            </a:r>
          </a:p>
          <a:p>
            <a:pPr lvl="1"/>
            <a:r>
              <a:rPr lang="en-US" dirty="0" smtClean="0"/>
              <a:t>Hypothesis</a:t>
            </a:r>
          </a:p>
          <a:p>
            <a:pPr lvl="1"/>
            <a:r>
              <a:rPr lang="en-US" dirty="0" smtClean="0"/>
              <a:t>Detailed methodology</a:t>
            </a:r>
          </a:p>
          <a:p>
            <a:pPr lvl="2"/>
            <a:r>
              <a:rPr lang="en-US" sz="2400" dirty="0" smtClean="0"/>
              <a:t>Procedure</a:t>
            </a:r>
          </a:p>
          <a:p>
            <a:pPr lvl="2"/>
            <a:r>
              <a:rPr lang="en-US" sz="2400" dirty="0" smtClean="0"/>
              <a:t>Data analysis</a:t>
            </a:r>
          </a:p>
          <a:p>
            <a:pPr lvl="1"/>
            <a:r>
              <a:rPr lang="en-US" dirty="0" smtClean="0"/>
              <a:t>Bibliography</a:t>
            </a:r>
          </a:p>
          <a:p>
            <a:pPr lvl="1"/>
            <a:r>
              <a:rPr lang="en-US" dirty="0" smtClean="0"/>
              <a:t>If applicable</a:t>
            </a:r>
          </a:p>
          <a:p>
            <a:pPr lvl="2"/>
            <a:r>
              <a:rPr lang="en-US" sz="2400" dirty="0" smtClean="0"/>
              <a:t>Human subject form and Sample informed consent</a:t>
            </a:r>
          </a:p>
          <a:p>
            <a:pPr lvl="2"/>
            <a:r>
              <a:rPr lang="en-US" sz="2400" dirty="0" smtClean="0"/>
              <a:t>Surveys </a:t>
            </a:r>
          </a:p>
          <a:p>
            <a:pPr lvl="2"/>
            <a:r>
              <a:rPr lang="en-US" sz="2400" dirty="0" smtClean="0"/>
              <a:t>Risk assessment</a:t>
            </a:r>
          </a:p>
          <a:p>
            <a:pPr lvl="2"/>
            <a:r>
              <a:rPr lang="en-US" sz="2400" dirty="0" smtClean="0"/>
              <a:t>Project specific forms (vertebrate animals)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4152" cy="9174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Plan – Let Me Know It’s Safe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66023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11703905"/>
              </p:ext>
            </p:extLst>
          </p:nvPr>
        </p:nvGraphicFramePr>
        <p:xfrm>
          <a:off x="838200" y="13716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1143000"/>
          </a:xfrm>
        </p:spPr>
        <p:txBody>
          <a:bodyPr/>
          <a:lstStyle/>
          <a:p>
            <a:r>
              <a:rPr lang="en-US" dirty="0" smtClean="0"/>
              <a:t>Other Common ISEF Forms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676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4962">
            <a:off x="7261114" y="4976333"/>
            <a:ext cx="1210930" cy="1735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Project Specific ISEF Forms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(See special requirements in handbook)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676400"/>
            <a:ext cx="7162800" cy="4343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1C:  </a:t>
            </a:r>
            <a:r>
              <a:rPr lang="en-US" sz="3200" dirty="0"/>
              <a:t>Regulated Research Institutional or Industrial Setting </a:t>
            </a:r>
            <a:r>
              <a:rPr lang="en-US" sz="3200" dirty="0" smtClean="0"/>
              <a:t>Form</a:t>
            </a:r>
          </a:p>
          <a:p>
            <a:r>
              <a:rPr lang="en-US" sz="3200" dirty="0" smtClean="0"/>
              <a:t>2: Qualified Scientist Form</a:t>
            </a:r>
            <a:endParaRPr lang="en-US" sz="3200" dirty="0"/>
          </a:p>
          <a:p>
            <a:r>
              <a:rPr lang="en-US" sz="3200" dirty="0" smtClean="0"/>
              <a:t>5A and 5B: Vertebrate Animal Forms</a:t>
            </a:r>
          </a:p>
          <a:p>
            <a:r>
              <a:rPr lang="en-US" sz="3200" dirty="0" smtClean="0"/>
              <a:t>6A: Potentially Hazardous Biological Agents Risk Assessment Form</a:t>
            </a:r>
          </a:p>
          <a:p>
            <a:r>
              <a:rPr lang="en-US" sz="3200" dirty="0" smtClean="0"/>
              <a:t>6B:  Human and Vertebrate Animal Tissue Form</a:t>
            </a:r>
          </a:p>
          <a:p>
            <a:r>
              <a:rPr lang="en-US" sz="3200" dirty="0" smtClean="0"/>
              <a:t>7: Continuation Form 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C 0.02309 -4.07407E-6 0.04184 0.02477 0.04184 0.05533 C 0.04184 0.08612 0.02309 0.11112 3.61111E-6 0.11112 C -0.02292 0.11112 -0.0415 0.08612 -0.0415 0.05533 C -0.0415 0.02477 -0.02292 -4.07407E-6 3.61111E-6 -4.07407E-6 Z " pathEditMode="relative" rAng="0" ptsTypes="fffff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077200" cy="6447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Who’s Who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56494272"/>
              </p:ext>
            </p:extLst>
          </p:nvPr>
        </p:nvGraphicFramePr>
        <p:xfrm>
          <a:off x="914400" y="761997"/>
          <a:ext cx="7924800" cy="566129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06922"/>
                <a:gridCol w="3917878"/>
              </a:tblGrid>
              <a:tr h="517001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information</a:t>
                      </a:r>
                      <a:endParaRPr lang="en-US" dirty="0"/>
                    </a:p>
                  </a:txBody>
                  <a:tcPr anchor="b"/>
                </a:tc>
              </a:tr>
              <a:tr h="9803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Heidi Lehmann</a:t>
                      </a:r>
                      <a:endParaRPr lang="en-US" b="1" baseline="0" dirty="0" smtClean="0"/>
                    </a:p>
                    <a:p>
                      <a:r>
                        <a:rPr lang="en-US" baseline="0" dirty="0" smtClean="0"/>
                        <a:t>Science &amp; Technology </a:t>
                      </a:r>
                    </a:p>
                    <a:p>
                      <a:r>
                        <a:rPr lang="en-US" baseline="0" dirty="0" smtClean="0"/>
                        <a:t>Curriculum Supervisor, OJRSD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Hlehmann@ojrsd.org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610-469-5169</a:t>
                      </a:r>
                      <a:endParaRPr lang="en-US" dirty="0"/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Mary-Rita Bonner</a:t>
                      </a:r>
                    </a:p>
                    <a:p>
                      <a:r>
                        <a:rPr lang="en-US" dirty="0" smtClean="0"/>
                        <a:t>East Coventry 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/>
                        </a:rPr>
                        <a:t>MRBonner@ojrsd.com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610-469-5611</a:t>
                      </a:r>
                      <a:endParaRPr lang="en-US" dirty="0"/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Annmarie Barlow</a:t>
                      </a:r>
                    </a:p>
                    <a:p>
                      <a:r>
                        <a:rPr lang="en-US" dirty="0" smtClean="0"/>
                        <a:t>East Vincent 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/>
                        </a:rPr>
                        <a:t>Abarlow@ojrsd.com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610-469-</a:t>
                      </a:r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Christy</a:t>
                      </a:r>
                      <a:r>
                        <a:rPr lang="en-US" b="1" baseline="0" dirty="0" smtClean="0"/>
                        <a:t> Palmerio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French</a:t>
                      </a:r>
                      <a:r>
                        <a:rPr lang="en-US" baseline="0" dirty="0" smtClean="0"/>
                        <a:t> Creek</a:t>
                      </a:r>
                      <a:r>
                        <a:rPr lang="en-US" dirty="0" smtClean="0"/>
                        <a:t> 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/>
                        </a:rPr>
                        <a:t>CPalmiero@ojrsd.com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610-469-</a:t>
                      </a:r>
                      <a:endParaRPr lang="en-US" dirty="0"/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Patrice</a:t>
                      </a:r>
                      <a:r>
                        <a:rPr lang="en-US" b="1" baseline="0" dirty="0" smtClean="0"/>
                        <a:t> Reiche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North Coventry 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9"/>
                        </a:rPr>
                        <a:t>PReiche@ojrsd.com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610-469-</a:t>
                      </a:r>
                      <a:endParaRPr lang="en-US" dirty="0"/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b="1" smtClean="0"/>
                        <a:t>Margie</a:t>
                      </a:r>
                      <a:r>
                        <a:rPr lang="en-US" b="1" baseline="0" smtClean="0"/>
                        <a:t> Jardine</a:t>
                      </a:r>
                      <a:endParaRPr lang="en-US" b="1" dirty="0" smtClean="0"/>
                    </a:p>
                    <a:p>
                      <a:r>
                        <a:rPr lang="en-US" smtClean="0"/>
                        <a:t>West</a:t>
                      </a:r>
                      <a:r>
                        <a:rPr lang="en-US" baseline="0" smtClean="0"/>
                        <a:t> Vincent </a:t>
                      </a:r>
                      <a:r>
                        <a:rPr lang="en-US" smtClean="0"/>
                        <a:t>Elementary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0"/>
                        </a:rPr>
                        <a:t>MJardine@ojrsd.com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610-469-</a:t>
                      </a:r>
                      <a:endParaRPr lang="en-US" dirty="0"/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Mark</a:t>
                      </a:r>
                      <a:r>
                        <a:rPr lang="en-US" b="1" baseline="0" dirty="0" smtClean="0"/>
                        <a:t> Hofer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Secondary Science Teacher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/>
                        </a:rPr>
                        <a:t>MHofer@ojrsd.com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610-469-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077200" cy="6447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DISTRICT 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34092545"/>
              </p:ext>
            </p:extLst>
          </p:nvPr>
        </p:nvGraphicFramePr>
        <p:xfrm>
          <a:off x="914400" y="762000"/>
          <a:ext cx="7924800" cy="468091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657600"/>
                <a:gridCol w="4267200"/>
              </a:tblGrid>
              <a:tr h="517001"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 DATE/</a:t>
                      </a:r>
                      <a:r>
                        <a:rPr lang="en-US" baseline="0" dirty="0" smtClean="0"/>
                        <a:t>        (SNOW DATE)</a:t>
                      </a:r>
                      <a:endParaRPr lang="en-US" dirty="0"/>
                    </a:p>
                  </a:txBody>
                  <a:tcPr anchor="b"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East Coventry 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January 15, 2014/  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(January 16)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East Vincent 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January 8, 2014/    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(January 9)</a:t>
                      </a:r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French</a:t>
                      </a:r>
                      <a:r>
                        <a:rPr lang="en-US" sz="2400" b="1" baseline="0" dirty="0" smtClean="0"/>
                        <a:t> Creek</a:t>
                      </a:r>
                      <a:r>
                        <a:rPr lang="en-US" sz="2400" b="1" dirty="0" smtClean="0"/>
                        <a:t> 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January 21, 2014/</a:t>
                      </a:r>
                      <a:r>
                        <a:rPr lang="en-US" sz="2400" baseline="0" dirty="0" smtClean="0"/>
                        <a:t>   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(January 28)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North Coventry 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January 22, 2014/  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(January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28)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West</a:t>
                      </a:r>
                      <a:r>
                        <a:rPr lang="en-US" sz="2400" b="1" baseline="0" dirty="0" smtClean="0"/>
                        <a:t> Vincent </a:t>
                      </a:r>
                      <a:r>
                        <a:rPr lang="en-US" sz="2400" b="1" dirty="0" smtClean="0"/>
                        <a:t>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January 29, 2014/  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(January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30)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398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Secondary Science Teacher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January 23, 2014/  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(January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24)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141822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WELCOME &amp; OVERVIEW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4217"/>
            <a:ext cx="8445285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Connection to  our Science Curriculum:</a:t>
            </a:r>
          </a:p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>
                <a:solidFill>
                  <a:srgbClr val="7030A0"/>
                </a:solidFill>
              </a:rPr>
              <a:t>WHAT IS SCIENCE</a:t>
            </a:r>
            <a:r>
              <a:rPr lang="en-US" b="1" dirty="0" smtClean="0">
                <a:solidFill>
                  <a:srgbClr val="7030A0"/>
                </a:solidFill>
              </a:rPr>
              <a:t>?  </a:t>
            </a:r>
          </a:p>
          <a:p>
            <a:r>
              <a:rPr lang="en-US" dirty="0" smtClean="0"/>
              <a:t>The study </a:t>
            </a:r>
            <a:r>
              <a:rPr lang="en-US" dirty="0"/>
              <a:t>of the structure and behavior of the physical and natural world through observation and experiment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rgbClr val="7030A0"/>
                </a:solidFill>
              </a:rPr>
              <a:t>WE BELIEVE: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Our students are the foundation of our nation’s future.</a:t>
            </a:r>
          </a:p>
          <a:p>
            <a:endParaRPr lang="en-US" b="1" dirty="0"/>
          </a:p>
          <a:p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TEACHING SCIENCE AS INQUIRY: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Instead of teaching young people </a:t>
            </a:r>
            <a:r>
              <a:rPr lang="en-US" b="1" i="1" dirty="0" smtClean="0"/>
              <a:t>about </a:t>
            </a:r>
            <a:r>
              <a:rPr lang="en-US" dirty="0" smtClean="0"/>
              <a:t>science,  we want them to </a:t>
            </a:r>
            <a:r>
              <a:rPr lang="en-US" b="1" i="1" dirty="0" smtClean="0"/>
              <a:t>do</a:t>
            </a:r>
            <a:r>
              <a:rPr lang="en-US" b="1" dirty="0" smtClean="0"/>
              <a:t> </a:t>
            </a:r>
            <a:r>
              <a:rPr lang="en-US" dirty="0" smtClean="0"/>
              <a:t>science!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>
                <a:solidFill>
                  <a:srgbClr val="7030A0"/>
                </a:solidFill>
              </a:rPr>
              <a:t>OJR CURRICULUM EXPECTATIONS:   RESEARCH PROJECT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Utilize the scientific method in and out of the classroom setting to </a:t>
            </a:r>
            <a:br>
              <a:rPr lang="en-US" b="1" dirty="0" smtClean="0"/>
            </a:br>
            <a:r>
              <a:rPr lang="en-US" b="1" dirty="0" smtClean="0"/>
              <a:t>solve problems and answer questions.  (OPPORTUNITIES TO EXPLORE- DESIGN-CREATE) </a:t>
            </a:r>
            <a:endParaRPr lang="en-US" b="1" dirty="0"/>
          </a:p>
          <a:p>
            <a:r>
              <a:rPr lang="en-US" dirty="0" smtClean="0"/>
              <a:t>                     Problem-Solving</a:t>
            </a:r>
            <a:br>
              <a:rPr lang="en-US" dirty="0" smtClean="0"/>
            </a:br>
            <a:r>
              <a:rPr lang="en-US" dirty="0" smtClean="0"/>
              <a:t>                     Planning and conducting research investigations</a:t>
            </a:r>
            <a:br>
              <a:rPr lang="en-US" dirty="0" smtClean="0"/>
            </a:br>
            <a:r>
              <a:rPr lang="en-US" dirty="0" smtClean="0"/>
              <a:t>                     Using appropriate tools to gather and analyze data</a:t>
            </a:r>
            <a:br>
              <a:rPr lang="en-US" dirty="0" smtClean="0"/>
            </a:br>
            <a:r>
              <a:rPr lang="en-US" dirty="0" smtClean="0"/>
              <a:t>                     Communication Skills -  share results and present findings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151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Questions?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HELPING YOUR CHILDREN: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715" y="762000"/>
            <a:ext cx="844528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Be Positive!  Give encourage, support, and guidance.</a:t>
            </a:r>
          </a:p>
          <a:p>
            <a:r>
              <a:rPr lang="en-US" sz="2400" dirty="0" smtClean="0"/>
              <a:t>2. Make certain the project is primarily the work of the child. </a:t>
            </a:r>
            <a:br>
              <a:rPr lang="en-US" sz="2400" dirty="0" smtClean="0"/>
            </a:br>
            <a:r>
              <a:rPr lang="en-US" sz="2400" dirty="0" smtClean="0"/>
              <a:t>3. Realize that your child may be using reading, writing, math, </a:t>
            </a:r>
            <a:br>
              <a:rPr lang="en-US" sz="2400" dirty="0" smtClean="0"/>
            </a:br>
            <a:r>
              <a:rPr lang="en-US" sz="2400" dirty="0" smtClean="0"/>
              <a:t>    and social skills for the first time in a creative way to solve a </a:t>
            </a:r>
            <a:br>
              <a:rPr lang="en-US" sz="2400" dirty="0" smtClean="0"/>
            </a:br>
            <a:r>
              <a:rPr lang="en-US" sz="2400" dirty="0" smtClean="0"/>
              <a:t>    problem. </a:t>
            </a:r>
          </a:p>
          <a:p>
            <a:r>
              <a:rPr lang="en-US" sz="2400" dirty="0" smtClean="0"/>
              <a:t>4. In addition to data and results, encourage  journaling  for </a:t>
            </a:r>
            <a:br>
              <a:rPr lang="en-US" sz="2400" dirty="0" smtClean="0"/>
            </a:br>
            <a:r>
              <a:rPr lang="en-US" sz="2400" dirty="0" smtClean="0"/>
              <a:t>     recording ideas,  related research,  methods, designs, etc.</a:t>
            </a:r>
          </a:p>
          <a:p>
            <a:r>
              <a:rPr lang="en-US" sz="2400" dirty="0"/>
              <a:t>5</a:t>
            </a:r>
            <a:r>
              <a:rPr lang="en-US" sz="2400" dirty="0" smtClean="0"/>
              <a:t>. Help your child plan a mutually agreed upon schedule, to </a:t>
            </a:r>
            <a:br>
              <a:rPr lang="en-US" sz="2400" dirty="0" smtClean="0"/>
            </a:br>
            <a:r>
              <a:rPr lang="en-US" sz="2400" dirty="0" smtClean="0"/>
              <a:t>     prevent a last minute project and a disrupted household.  </a:t>
            </a:r>
            <a:br>
              <a:rPr lang="en-US" sz="2400" dirty="0" smtClean="0"/>
            </a:br>
            <a:r>
              <a:rPr lang="en-US" sz="2400" dirty="0" smtClean="0"/>
              <a:t>     (A four to six week plan that uses a check-off sheet is best. ) </a:t>
            </a:r>
          </a:p>
          <a:p>
            <a:r>
              <a:rPr lang="en-US" sz="2400" dirty="0"/>
              <a:t>6</a:t>
            </a:r>
            <a:r>
              <a:rPr lang="en-US" sz="2400" dirty="0" smtClean="0"/>
              <a:t>. Help your child design a safe project that is not hazardous </a:t>
            </a:r>
            <a:br>
              <a:rPr lang="en-US" sz="2400" dirty="0" smtClean="0"/>
            </a:br>
            <a:r>
              <a:rPr lang="en-US" sz="2400" dirty="0" smtClean="0"/>
              <a:t>     in any way.</a:t>
            </a:r>
          </a:p>
          <a:p>
            <a:r>
              <a:rPr lang="en-US" sz="2400" dirty="0"/>
              <a:t>7</a:t>
            </a:r>
            <a:r>
              <a:rPr lang="en-US" sz="2400" dirty="0" smtClean="0"/>
              <a:t>. Provide transportation to such places as libraries, nature </a:t>
            </a:r>
            <a:br>
              <a:rPr lang="en-US" sz="2400" dirty="0" smtClean="0"/>
            </a:br>
            <a:r>
              <a:rPr lang="en-US" sz="2400" dirty="0" smtClean="0"/>
              <a:t>     centers, universities, etc. that can help the child find project</a:t>
            </a:r>
            <a:br>
              <a:rPr lang="en-US" sz="2400" dirty="0" smtClean="0"/>
            </a:br>
            <a:r>
              <a:rPr lang="en-US" sz="2400" dirty="0" smtClean="0"/>
              <a:t>     information.</a:t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Taken from:  </a:t>
            </a:r>
            <a:r>
              <a:rPr lang="en-US" u="sng" dirty="0" smtClean="0"/>
              <a:t>National Science Teachers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949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22" name="AutoShape 10"/>
          <p:cNvSpPr>
            <a:spLocks noChangeArrowheads="1"/>
          </p:cNvSpPr>
          <p:nvPr>
            <p:custDataLst>
              <p:tags r:id="rId2"/>
            </p:custDataLst>
          </p:nvPr>
        </p:nvSpPr>
        <p:spPr bwMode="invGray">
          <a:xfrm>
            <a:off x="685800" y="5257800"/>
            <a:ext cx="2484437" cy="1222157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/>
            </a:pPr>
            <a:r>
              <a:rPr lang="en-US" sz="2000" b="1" dirty="0" smtClean="0">
                <a:latin typeface="Segoe Semibold" pitchFamily="34" charset="0"/>
              </a:rPr>
              <a:t>Local Science Fair</a:t>
            </a:r>
          </a:p>
          <a:p>
            <a:pPr algn="ctr">
              <a:defRPr/>
            </a:pPr>
            <a:r>
              <a:rPr lang="en-US" sz="2000" dirty="0" smtClean="0">
                <a:latin typeface="Segoe Semibold" pitchFamily="34" charset="0"/>
              </a:rPr>
              <a:t>Must be held before February 8, 2014</a:t>
            </a:r>
            <a:endParaRPr lang="en-US" sz="2000" dirty="0"/>
          </a:p>
        </p:txBody>
      </p:sp>
      <p:sp>
        <p:nvSpPr>
          <p:cNvPr id="627725" name="AutoShape 13"/>
          <p:cNvSpPr>
            <a:spLocks noChangeArrowheads="1"/>
          </p:cNvSpPr>
          <p:nvPr>
            <p:custDataLst>
              <p:tags r:id="rId3"/>
            </p:custDataLst>
          </p:nvPr>
        </p:nvSpPr>
        <p:spPr bwMode="invGray">
          <a:xfrm>
            <a:off x="4724722" y="2443085"/>
            <a:ext cx="2427330" cy="1212785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/>
            </a:pPr>
            <a:r>
              <a:rPr lang="en-US" sz="2000" b="1" dirty="0" smtClean="0">
                <a:latin typeface="Segoe Semibold" pitchFamily="34" charset="0"/>
              </a:rPr>
              <a:t>Delaware Valley Science Fair</a:t>
            </a:r>
          </a:p>
          <a:p>
            <a:pPr algn="ctr">
              <a:defRPr/>
            </a:pPr>
            <a:r>
              <a:rPr lang="en-US" sz="2000" b="1" dirty="0" smtClean="0">
                <a:latin typeface="Segoe Semibold" pitchFamily="34" charset="0"/>
              </a:rPr>
              <a:t>(Grades 6-12)</a:t>
            </a:r>
          </a:p>
          <a:p>
            <a:pPr algn="ctr">
              <a:defRPr/>
            </a:pPr>
            <a:r>
              <a:rPr lang="en-US" sz="2000" dirty="0" smtClean="0">
                <a:latin typeface="Segoe Semibold" pitchFamily="34" charset="0"/>
              </a:rPr>
              <a:t>April 1-3, 2014</a:t>
            </a:r>
            <a:endParaRPr lang="en-US" sz="2000" dirty="0"/>
          </a:p>
        </p:txBody>
      </p:sp>
      <p:sp>
        <p:nvSpPr>
          <p:cNvPr id="627728" name="Rectangle 16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838200" y="251383"/>
            <a:ext cx="6702552" cy="81541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Advancing to the Next Level</a:t>
            </a:r>
          </a:p>
        </p:txBody>
      </p:sp>
      <p:sp>
        <p:nvSpPr>
          <p:cNvPr id="17" name="AutoShape 10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2667000" y="3886200"/>
            <a:ext cx="2209800" cy="1188578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/>
            </a:pPr>
            <a:r>
              <a:rPr lang="en-US" sz="2000" b="1" dirty="0" smtClean="0">
                <a:latin typeface="Segoe Semibold" pitchFamily="34" charset="0"/>
              </a:rPr>
              <a:t>CCSRC</a:t>
            </a:r>
          </a:p>
          <a:p>
            <a:pPr algn="ctr">
              <a:defRPr/>
            </a:pPr>
            <a:r>
              <a:rPr lang="en-US" sz="2000" b="1" dirty="0" smtClean="0">
                <a:latin typeface="Segoe Semibold" pitchFamily="34" charset="0"/>
              </a:rPr>
              <a:t>(Grades 4-12)</a:t>
            </a:r>
          </a:p>
          <a:p>
            <a:pPr algn="ctr">
              <a:defRPr/>
            </a:pPr>
            <a:r>
              <a:rPr lang="en-US" sz="2000" dirty="0" smtClean="0">
                <a:latin typeface="Segoe Semibold" pitchFamily="34" charset="0"/>
              </a:rPr>
              <a:t>March 3-4, 2014</a:t>
            </a:r>
            <a:endParaRPr lang="en-US" sz="2000" dirty="0"/>
          </a:p>
        </p:txBody>
      </p:sp>
      <p:sp>
        <p:nvSpPr>
          <p:cNvPr id="11" name="Freeform 15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20688391">
            <a:off x="764836" y="1625378"/>
            <a:ext cx="4642528" cy="2848201"/>
          </a:xfrm>
          <a:custGeom>
            <a:avLst/>
            <a:gdLst/>
            <a:ahLst/>
            <a:cxnLst>
              <a:cxn ang="0">
                <a:pos x="0" y="1390"/>
              </a:cxn>
              <a:cxn ang="0">
                <a:pos x="1529" y="158"/>
              </a:cxn>
              <a:cxn ang="0">
                <a:pos x="1529" y="0"/>
              </a:cxn>
              <a:cxn ang="0">
                <a:pos x="2030" y="360"/>
              </a:cxn>
              <a:cxn ang="0">
                <a:pos x="1523" y="714"/>
              </a:cxn>
              <a:cxn ang="0">
                <a:pos x="1520" y="543"/>
              </a:cxn>
              <a:cxn ang="0">
                <a:pos x="0" y="1390"/>
              </a:cxn>
            </a:cxnLst>
            <a:rect l="0" t="0" r="r" b="b"/>
            <a:pathLst>
              <a:path w="2030" h="1390">
                <a:moveTo>
                  <a:pt x="0" y="1390"/>
                </a:moveTo>
                <a:cubicBezTo>
                  <a:pt x="131" y="796"/>
                  <a:pt x="676" y="220"/>
                  <a:pt x="1529" y="158"/>
                </a:cubicBezTo>
                <a:lnTo>
                  <a:pt x="1529" y="0"/>
                </a:lnTo>
                <a:lnTo>
                  <a:pt x="2030" y="360"/>
                </a:lnTo>
                <a:lnTo>
                  <a:pt x="1523" y="714"/>
                </a:lnTo>
                <a:lnTo>
                  <a:pt x="1520" y="543"/>
                </a:lnTo>
                <a:cubicBezTo>
                  <a:pt x="803" y="447"/>
                  <a:pt x="109" y="1123"/>
                  <a:pt x="0" y="1390"/>
                </a:cubicBezTo>
                <a:close/>
              </a:path>
            </a:pathLst>
          </a:custGeom>
          <a:gradFill rotWithShape="1">
            <a:gsLst>
              <a:gs pos="0">
                <a:schemeClr val="accent5"/>
              </a:gs>
              <a:gs pos="100000">
                <a:schemeClr val="accent4"/>
              </a:gs>
            </a:gsLst>
            <a:lin ang="18900000" scaled="1"/>
          </a:gradFill>
          <a:ln w="317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6629400" y="1066800"/>
            <a:ext cx="2209800" cy="1222157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/>
            </a:pPr>
            <a:r>
              <a:rPr lang="en-US" sz="2000" b="1" dirty="0" smtClean="0">
                <a:latin typeface="Segoe Semibold" pitchFamily="34" charset="0"/>
              </a:rPr>
              <a:t>Intel</a:t>
            </a:r>
          </a:p>
          <a:p>
            <a:pPr algn="ctr">
              <a:defRPr/>
            </a:pPr>
            <a:r>
              <a:rPr lang="en-US" sz="2000" b="1" dirty="0" smtClean="0">
                <a:latin typeface="Segoe Semibold" pitchFamily="34" charset="0"/>
              </a:rPr>
              <a:t>(Grades 9-12)</a:t>
            </a:r>
          </a:p>
          <a:p>
            <a:pPr algn="ctr">
              <a:defRPr/>
            </a:pPr>
            <a:r>
              <a:rPr lang="en-US" sz="2000" dirty="0" smtClean="0">
                <a:latin typeface="Segoe Semibold" pitchFamily="34" charset="0"/>
              </a:rPr>
              <a:t>May 11-17, 2014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Science Research Experiments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Why Should My Child Participate?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828800"/>
            <a:ext cx="8077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Your child </a:t>
            </a:r>
            <a:r>
              <a:rPr lang="en-US" b="1" i="1" dirty="0" smtClean="0"/>
              <a:t>wants</a:t>
            </a:r>
            <a:r>
              <a:rPr lang="en-US" dirty="0" smtClean="0"/>
              <a:t> to do an experiment</a:t>
            </a:r>
          </a:p>
          <a:p>
            <a:r>
              <a:rPr lang="en-US" dirty="0" smtClean="0"/>
              <a:t>It’s a real world connection to our curriculum</a:t>
            </a:r>
          </a:p>
          <a:p>
            <a:r>
              <a:rPr lang="en-US" dirty="0" smtClean="0"/>
              <a:t>Possible financial benefits</a:t>
            </a:r>
          </a:p>
          <a:p>
            <a:r>
              <a:rPr lang="en-US" dirty="0" smtClean="0"/>
              <a:t>Your child will learn important life skills in the areas of problem solving and critical thinking</a:t>
            </a:r>
            <a:endParaRPr lang="en-US" dirty="0"/>
          </a:p>
          <a:p>
            <a:r>
              <a:rPr lang="en-US" dirty="0" smtClean="0"/>
              <a:t>Your child will develop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 in Science, Technology, Engineering, Math (STEM)</a:t>
            </a:r>
          </a:p>
          <a:p>
            <a:r>
              <a:rPr lang="en-US" dirty="0" smtClean="0"/>
              <a:t>You get a chance to encourage your child’s natural curiosity and willingness to push through problems in a fun experiment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But I don’t even know where to start!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447801"/>
            <a:ext cx="38100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School’s </a:t>
            </a:r>
            <a:r>
              <a:rPr lang="en-US" dirty="0"/>
              <a:t>Science Fair Coordinator</a:t>
            </a:r>
          </a:p>
          <a:p>
            <a:r>
              <a:rPr lang="en-US" dirty="0" smtClean="0"/>
              <a:t>Each school’s Science Research Competition web page</a:t>
            </a:r>
          </a:p>
          <a:p>
            <a:r>
              <a:rPr lang="en-US" dirty="0" smtClean="0"/>
              <a:t>Child’s science teacher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AutoShape 2" descr="data:image/jpeg;base64,/9j/4AAQSkZJRgABAQAAAQABAAD/2wCEAAkGBxQSEhUUEhQWFBUUFBQUFRQVFBQVFRUUFBQWFhQUFBUYHSggGBolHBUVIjEhJSorLi4uFx8zODMsNygtLisBCgoKDg0OGhAQGiwfHyQsLCwsLCwsLCwsLCwsLCwsLCwsLCwsLCwsLCwsLCwsLCwsLCwsLCwsLCwsLCwsLCwsLP/AABEIALcBEwMBIgACEQEDEQH/xAAbAAABBQEBAAAAAAAAAAAAAAABAAIDBAUGB//EAEcQAAIBAwIEBAIFBgwFBQEAAAECAwAEERIhBRMxQQYiUWEUcSMyQoGRBxVScpKyJDNDYpShsdHS0+HwRHOCg8FTVGOEsxb/xAAZAQADAQEBAAAAAAAAAAAAAAAAAQIDBAX/xAAjEQEBAAICAgEFAQEAAAAAAAAAAQIRAzESIUEEEyJRYUJx/9oADAMBAAIRAxEAPwCsRTSKkNNNeu5DCKbipDQpAzTS00+kKDM00dNPpUjN00dNOo0A3TSxTqFADFDFOoUwGKIpUaCLFGlSoBUaFGgDRFNzQLADJOB6mgJKWavcN4JLPg/xUZ+2w8zD+Yh/tb8DUPFuGyWoLSeeIfyyjp2HNTt23G2/QVlebDetq8LravRoURWyTqcKaKcKAcKeKjFOBphKtSA1CDT1NMk6mpVNQKakU0GsA0qjBpUEwTTTRNNJqQFKlQzSMaVCjQBpUKWaAdSpuaWaDOoUs0qAVKlSpkNKgKNAKlSoUAaKKScAZPoKnjtT1fyjsPtH5CnXc0cKhpDy0OcAAtI4XdiAu7Adz0HcisOTnxx9T3V44WpbThTygiMgsCARvpUHuz9PuGaHGbyDhqGRka7mVQ+y4hiyxRWZt1XLAgdWz6CouKXzMsCWkE89tNE0zmLVDzGzpWKSXH0SDSSw2JyB0zmb83tf8FEVvCltzSCkeo8tUE+ovnGcEAt03zXJnzZ5eq1mMjr+ExzBCbiRXdm1eRdKICABGmdyBgnJ3JJ+Vc142vtcsdqvRdM83yBPIjPzZS3/AGx61e4l4rRMpbjnuNiwOIUI2OqT7R26Lk+uK5eNWLPI51SStrdgMDOAoCjJwoAAAyelXwcVyst6LPKSaS0aAoivQYHCnZpoo0A4U6mijQDgaeDUYp4NMJlNSqagQ1KppklBpUKVIMM000TTSakFSoZpUjLNLNClTA5pUKVAOpLksFUMzHJCqrOxA6kKoJwPWo3cArqbloXVXkI1CJWODIRkZA/q69BXX3HDpbe8t7Lh8qwNJBJcz3UkSzySiNgqoc48uT0XGM7dMHDm5vD1O144bcoDuR3HUdx8x2o12nGeMrqjt7uwN3dLA085tlXEcSyMgkjZmDebTkIDnfFQN4ctJhCbW7Cm4j5sMcvm5iAZOgHD7d86iO4qcfqcfmaO8d+HJ0q373wzLArNNsAdnjXmJvndjlWQe+k9R1rJ+DYjKYkHqh1H9n6w/CtseXC9VNxsVgKNIrilitEp7PwRJxAl+fyo4xgrgsSRucKCANsbk/dW1J4RFnM6xJI5IDLJI5ZdJ9B0BB7nf3ra/J9q5MuFyMnckAfVGQO5rseLLlK8zlv510Y9PNbaMJeJbyLrZ4HnLE7DS6oF043+sT6e1Zh4my3t+nKkkuHWKG2UIdAh5fd8aUTWxZievbJGK0vE/DlNys73DxBYDCUhwJpAz6yA/wDJqcDcYPoRVC+45I6iOH6GNQFGCS+lRgZY79P9moxxuV1Dtk7G54Pb21vFHNO8oghSM2aTrGk8hclnePILAlySCcaV6HpVG/vZbgaZSFjxgW8WRGBjGHOxk+Rwv82q0cIG/U+p61KK7eL6eY+8vdZZZ76BRjYbAdAKeKApwrqZiKNAU4UgIoikBRxQCo0qIFAIU4CkBT1WgCoqVaaq1Iop7B9KnAUKNkwDQNE001IClSzSoMqVKlQCo0hRoAEZGDuDsR7Vs+HcztDCJzBd2gc2U7AOstu4CyWsqEjXp8uN840kbhqyKDoGGGAI9CAR+BrPl4pnFY5arvJrK8tLhLzR8c7Wxt7lYQkT5WVpYZIkY4KjUUIznod9649OB3MA4fldNzaWt7erEpzuLyKVoNvWKR0x6tT7Hi1xDtFPIgH2SQ6Y9AkgYKPkBXQWPj2ZdpokkH6SExtj9VtQY/etceX0+c/rWckc7Y8bnWDh3JnniSSLiEjcqD4rZbvyGWHclAGIJXcA7V0txLbuLhp4ADDewWivB9GzGdYMSFTt9ab8BWhwG94aWikjKWrQLLFHE7pFhZ2DyBUDEEFgDkdKZxXwrcPMxgeE21zd2t3MWL82N7cx6hFpBVwwiXrjBz1ztjZr1VsYxRTSSRW9ykzR8wFJ0eMkRHTJypmAEgUjBKnaql5wcp/GJJD7ka4z8mH95pvF4ZofjkWG4SCS14lNNHLGHgglML4ms7jpiQs2Y85Gs7VZ4LBIsFlDazRQC5unBe0kNzCyrZPJvFNlUOpBqjG2xIIJqseTLHqlcZXTeBlCRSKHV3OpgqnfGNj5sYz/AHVm+KPGMgkMBikhO2AQuogjOS6kgDr0PbrXTeDJ1mthNy0jlYyRTctcKZLeR4nKjspZGIHoRWF+U+0WSNJVZdcR0kfa0se/yOPxNK5by3Rr04aaQscmmUOGhpNWUdgvVol16d8eZf8AUVZW21fxbK/sDh/2Gwc/LNehxcvFrWPpjljl8q9EUWUg4III6gjBH3UhXQgRRFCnAUEIpwFAU8UjIUQKkt7dpDhFLH0AzVqXhcqFQyEayACemT0BqbZD1VPFPAq0LFi5RfNpJBIzjbrUtnYF2A6A5ycZxS8oNVscE8LmQapSVBIwu2SOu9dVa8At06Rg/reb+2oLa5OAO471aR271wZ8mWV7dGOMitP4YtiSdJGewYgD3ArjuLWqxysqZ0g7Z6+9d9M5CEjsDXA3bFmLHqeta/T5ZW+6nkkkVgtKpQlCurbLTmuSxOApznHSopFKnBr0deHpucbmqc/BI2ydIz6+lc8+oivtOD39KGa7KThijtWFfWiAn1xWmPLKm4aZlKi2MDH30BWqTqVCiKYGnCm0qAltYDJG8qkLDEsjSTMCQBGDzAiDd2Gk+gyO/Srt3wSREEkRM8TKGDBcSBSAQSg+sMem/t3qnwyVtN3Zj/i7ecwA9Ofyisif9Q0tj+a5o/nzSBJBICYeD5K5yEljkQaZE7MCGGDuMn1rz8+XkxzvttMcbFYhWHZh9xp1q7wnMEskJ/8AjdgPvXoa27ZoL7GQYbj4dJpWUDQG5kkUiOM+Yq8TjJwcY3qrdcIaIedlBJwuM6XGxBDdAd+h9PvrfHl4s5+UTccp0vWXji+j2cx3C99aaH+5kwPxBqZ/EfDp1C3NpLaNzObzbcsmJdBQycyAq5bSSOh2rItOETSHCp952H41pr4WcbEg5AwQeh9waWfBxfF0cyy/TvPCt1ZCBIbKSMpGpwgfL7ksS4bzaiSSSe5NO8W2glt2Vh2JB9Co1A/iPwzXhPjbhbWsselmUuGJ0Er0K9CP1q1vBS3VzcyJHdSpy4w2HZ5UOTpwUdsHrXHljrLTSKXAL/4e8hUsyFuIIxAJGqGTGonH1k3Oe21dNwzjhcLFexLcSabuYMExNLDEshQI66fOHhlQ9einvWZxK0ngkKyIjb5Gg6diTggN/Zmul4NxHh8iwc0tZz26zJG5+jANwpErq+Cm5Ytv0bei4ZTuDcM4fbRXKQ+eSDnsEiVjHeROTE8v0My4KkKj5zggrjG4zDN4Vm0h4WjuEIyGiYZI9dJOO3ZjWpbeEpIiLmCWK5Iuo7kRRIlvG4WGaGQgqzKJmEwYtspMYGBnIwjwi4t5baV0EQjjs1mmyzclPjZ2kQMnlcaZEVwdgG1fZq8ObLDorjKoyQsp0urKf0WUqfwIzQxXT8GhnvbecTM7lJZBAz8jGqOaZCiNGdWMIARIoIyCC3ajw3hGoanGemAD+Oa7ePnmWO6yuGqyBV/hPDGncAZC/afGQMf+em3vXTcH4DGpJbDE9MjoP760WiWJcJtuTjtv1qc/qJ1iqcf7X+GQJCoRFwAMZ7n3J9auyKrDcA4rDtp81oCbsK47vbaHNCo2AGB7VQa3CnyjAyTj3NX5HwKpy9NqJRU9morTixWRanetaCppxYAFY91waEAkJk/fW1mmlaJlZ0X/AFxbQ4Oy7fdRrpRwtO+SfXNKtvvRPi5pp6ry3uBUbsTVaaHVsaiQWsziXG8HC7+p7ViTXDynJ962ryzQKc7YrDcgZxvXZx+OvUYZb+TNOKVIGiTW6CFKhRoMc0s0KVMGSoSVZTpeN1kRsZ0sp227gjII7gmtX4+3njnjuI0tZbmMxvcooMb52BZ+qnps+3QajWcBXSWfDw0e+wxg461z8/Hjfd7Xhaw/E3AHQ38mDyJo7aTKn7C3AkukGN+mt/fWfetmeySBra3hObe5mk0qSXESrbtIOSxP1SyZwcjzt7YnteGPAP4K+le8EmXgb1AHWI/q7b7qaz7fh0WI2s+TbXENxLIbWSTUrSGMwMuFbKKV3UqPQ6a4MsdN0kF7yJ5IopQzREa4snIDKrA6TvjDDcbds10vDeKxy7fVf9Env7GuPsYyOJyNPyoi7RyrFKmWOmzRXe1uNtRVgysu4KgnAqvw3iYkgnuJvJpdJYxGuT8PcOVhyo6kEMNuw6E0pbAH5aD9JafqTfvRVN+SE/wy5/5C/wD6Cr35iXipgVzIwXXonjYYVMgSA6gR1UDGMgjG29bPhTwa3D7l5OcJEmj0KNBV1Ktq33IOwO+3yo37Dor6yRwdSgkjGSN64668NSDUQF0jJwfT5V6QkY70yaPNb4c1xLLCV5DZ25R8w6kbqeUzITjrkIRkfOug4PfXoICyOV6fTLzF+9jhz+1XX29pGpOlQCepAAqf4fynFXly4X/MTML+3PhHUSMtvDHJMArzw+V3wTuy6euCcEsSM1NHCFjCnH++laxXbB2xWZxOVEQlmC79SQP7ayl1NRekAvdNUZL0setUJLsMxUZDAAlWVlbB6MFYAlT6jagGqvSW3w+TJrZEgU5zXKQzYqw18cVFOVqXt/mqfxhrPMuaQegba9tcmt2zua5a3krRguamnK6hZaDzVkR3fvTZbjPSo0prfEj1pVgGY0KNDbPiiqRlFQcz0qP4mtEKvFbcFT3zXJTQMpORiunvLkk6VH31g38hzjrXXw29Mc9KRWhT8U3FdMZlRpVN8K+M6TinuQIKVO01IYcdaNmkscax33rtrOLb2rjLNd9q6S0v8CuXn7aYNYIF96ocU4ZBP9cYbs67MPv7/I0yS+qo93vXNrbTaGWOaJSkgF1AQRvnmKCCpweo2JGRn7qzrjgkUkcnwAWPmxwI8Qwr6oZ0cSKGOliE5mfU46kmtpLqo5oEc6saW/SXv8x3qLie3R/kwhZIbgSPrl+Mn5uyqA22kqq7AMnLf/uGtW9Zg8WVwMt5gQfstjI6iuW4F4pkjnFvy3mY4+qBqKgZ1ByRnAz9Y+u4rpONXaIIi7aCBqKMRndT2Gdx/fUGvG4wKgmuc1z354eQ4t4Xl/nYIQfM9qoG6MjvHNewxvGkkj28DK8wWJSzqwB2YAHbOarZ7dO/EoYd5XVfYnf8OtCz4sZxqt4nZc41PpjQ+4JJJHyU9a4rhvFLcFNFm6uZ7BdV5pcvb30hVZUCMQD5TgHpt1rR4+JpOLJCqTyxRQ2s3LjuBbwRZnlDyzDrJgIMIOuMd6Wxtv3twMpzp1Tml1SO3XWzmNWeReYwOwCnJ0pj1zXMv4l02c15a2RjCpE0FxdsGaYSzIhbSHMgQK2rdgDsKocGEdvxiYKr/DSyXNtbNnMcV46RS3caL2DFSvsUYDvVbwt4Wll4dLbrZSW0s1tEr3NzKRzJEkRlRYclo0A1HoOnTelsnQWtvNcXc1lxFo5ZI4Y7m3uYEMLxh3aNlG5+0vQ5BHXOcDItZCTINQkVJGjSYDSJQuxcLns2VyNiVJG2K0ZrKUSyRvcCW8ukRbmWJTGlrZpqAihGSVdyXAJOd2b7O9+fh6KqoihVRQqgbAKNgoHyq8SrIoZqeSPFVnqkn66IeoM05TQF6J6tRy1nRNWjawFqRrMUtTieongKiqr3AomNp70umWlVD4oUKr7dLyjHHETioIrhmaq5WrFr5a6bhjJ6ZS2rDQZ6k5+dZ11CWbyjIHetXWCKQzjCioxysVZthtZsBnFQ8s4zjaumW0ONzVDiVjpGRnAHStceXd0i46ZUK7iumhtwyVzYFbfD7kqAGo5pe4eFPmtlC4xn2rLFuTnbHtXRqQd6gkVc1jjyWLuLJhXSaXM3qS5Tfaq2g0rlstJjLTddM00dFQaVHqzG9UlqeNqVDqvA1qiyTTsyhnxGoOM6VVCSPmf3RWp45lEVnJPiPXEoKNKmtU1MqsxXIyADnGe1HwWo5GQNyzZPr23/AAp/iue2Nu0VzOkKvpzll1+V1fCqck/V9DWV7aR5xcSzXJs1nkjuIT8e4eWR7G3lhimtxFcPHFgOAGYKp2IIOfWTh9lM11MeVzYWueNxRNEhLRXMjMNVw2+VZdaqdgCd+1bfGvE1jdOjJYtfNFq5bPGFiXUVJ3k6HyruV7VI3GeITdGgtFP6K86UZ65LeWloG2ngZxw+JVkaK6LWU8s0+Jij2oDJEACF0IchVBxudznJbLwSzeWN57mTiF0qrGUimjj18qSSZXeGJlUBS5HmOnyqOpOWvwNZN7maa5PcSSME+6NSAP662+GQxQDEUaID1CqFyffHWnoLEXMRdMSQ265ZsYMjEuSzkougBiSSTqbc53qhdRlv42WWT2LaF+RSIKGHs2as3F1k1UL5qpAFrEsY0xoqL+iqhR+AqK5kNXIFqV4h2p7DnpkNQtAa6SS2BU4G9VoYAOtMtMWOyY9qeLM5xW+0eB0pigUhplpY4Na9iAtVpGwcnpVe4nH2TvVTG0t6XeIXqjrv7CsCRwTt3pSAk/30I03611YYzGM8srQxSq4ZF/R/qpVXl/C0wWTFNzV6NM9anitl6kVOWcnZTG1VgBIFXFbFPZuyriku/X8a57ltrIOomoroMRjFWosZ2qcilMtUaYUHCmO5GKNxaFdya3jNt71TuxmtJyW0vGMX4nAoi4zUUyHPyqeC0c4IU46Zra4462zlo6qkjTNOntnXqNvamIrAZCtg5wdJx74NZ+MvR7TCJalSBap6XJ2Vs+gU1LAjMehA+RpXj9H5JXtKjaECrjKQOh9tjvVZ0Y9FY99genrWWlOS8UXssc0SpPMqspOhZXRQQeoCkdaz/BsAlndpi0mgAqHYsM6u+dz06dKt+L7d+bE2h9IVgW0tpBLDALYwDVTwTtJLnbyjrtnzHpms9fkr4ehLdU9bmstSPUfjVpLd/wBFv2TVaLbThuB3NTG89Ky1gf8ARb8DU8cDfon8DS0e05kJqSI1Elu3ofwq5Hb460zWYDUssn3VBzAKr304K7EfL1omO6NrcV6pG3rj/WgrA71iNcBaZDenetLxXuJ82zdXqjbvWV+cWzUbIW3JqK4VQNuvrVYY49FlamR5HJ2Jrbs4MLuBmsGC6dR5TgU9L5x3Jqs8Leixykbdxba9ulZF3aFO9WI+IZG/WoLi51Cp45lLo8rKqihUwIo1vtmlurNk7fhVdI2rrbhh0wPlVU6c7jB7Vw+W2/ixks5NtutG7tWQEvhVUElicAADJJJ6CulgOcE9qXErFZUKt6qwO2zIwZGGdtmAO+RtvS2fi457fTbyXlwji3hQyrCCVkmC76n6aU7hDuepx0qXhN7ZzSrDJYy28skRmgWU+WdVGoiJ0kILYwcHFaPiEyXVjd2wUG5aB1CKQBJnYPGWOwJ6gnynY52LZdhw28uLmymntvho+HQyhFaWKSSeWSJYyBoJCL5Qdz/pNCtb8asvh7m4kspoUtpOS2ZNTPPrCGJAknUErucDfrVwyW0UU015Yz2iwIrkySlxIHJVVjZJSC+rA0nH1hVHhPDbkWl9FPw5pBPePc8lp4VLxzSAkI6OdMiaQwO2TjFUIPBd1Ja3sMSS28LiBrW2uZllIlhcOx8pKohxp699+gpBs8LezlmEM1lcWsrxNPEs0j/SxqMtpKyHDAblTuKrcC4rY3L26/C3kC3eoW8rzSiKRkBJXKTkg7HqKvi3u76+t7ia1a1SzhuBh5I3aWa4QIVQIT5BjOTjNYnhPwpdWjcNmkjkmCLLFNA8it8I7sQtxAurTjT9YDJ3PUkYe6GhDxC0YXeuzvIxZRs8xe4c7qoYRric+YqcjO23WpTxKOSGW6MXFLaKOHnjMoVJFOMCLMjDOCDjIGKqrYXci8YU2csfxsbNCWeEgssIiEflc+Yk5HbAplh4dk/N11AlhcwzyWaxlpZxIksoABWNeYwTck9hikFq14jbyC0MVxxJzeJctGqzqSrWqapI3BP18+UAZyfbeoOF8RWedoF/PSNGQJS7R6YdSll5ulyVyBttU9p4Nng4vbTRofhSJZnA04guJbblzbdcOUiO2d89MVu+H+ETJf8AFZHjZUnNqYmOMSaIGV8b9jtvQHO8Bv1u1DxnjCRFHkE8hQREICSNayHc6SB70fD/ABiC4eFTPxOD4ja3e4GmKY4PlSRHZc+xI7e1Rfk84BJbxLHLY3cc/wAPOjStMGtySGKhYhIQCfKPqjf50eDcIvLi34ZZvZyW62U8NxNPMYwPoCxCQqrFiW1YzgYoDv5eErJDJbuWlUwhNTsSxIaTDFsHcEDf2rxHi3DGt5Xifqh69mHZh7EV7+1upzqUMfN1AOxYnFeb+OOGIxlZVCNFGrjCgBtUqJgkdepPt99AeZS3yRsQeb5MFmXJC53Bznauv4TxiNvo2bi082nmEWj81eWTgNgtqHYH7vXFcTxCxcyS/RyHUqaCuykhft5OCM/+atRI8c6O8czgQor8iRoiWzll1Kw2/wBKA9Llnto/iQ8/E0NrBFcOrTAMySrlVQavrg+UhsYbbPenwXdu/IEc3E5GuLaS6REmBYRxrkow1fXJ8oAyNXcdap+I+Ay3lzZTW8bNBcwww3RO+iKG5inAk3+tsy9+hFWfA/h64tLq8lmhcpbRSQ2YXSWlhNxNcaYwTjJ8g3x1A7UBBDxm2e1kuWbiqxJKkBEkqZd3flkKBIQQrbNkjGe9bXiQW1ikRdLyUyyrBGsNzOXaRlYrs0yjfSenqNq5hOD3bcIlt/g5llW8WdUYRgyI9zzTow3VVG+cbkYzWx4qlurtLWRLC4U23EIZmiYw62jRJCWXD6epA3PegGHilg0FxMyXqtaaefbyT3KTpqICnSZtJBzkHVjaoZbm1jtprmay4jCkKxt9LPKpkEjhBy/4Rg4yCckbGouL8BvLqPiVw1uYpLmCCCC31xtIVicMXkIOkE9hnoPxhu/D8jcNvIbewuIZZEtwFmuBKJSkoJ0apWCYGonpnI64p7oW4bmwYXAktryGS2tzdNFLPMHeEAnVGVnIO4xuR1+eG2slq0Ely1jfxQpbm5Ej3EgWRAFIVNM5yxByM7YBpN4ZuYW4jGEkuRdWTLBcySBpVYRsPhHLMNtRyCAB0z7VuE+HpRY3MC8PmhnksDEZHuUkSaYKq6UTmER6iWPQAAY9KPK/stRZ4fcW8zxxJFdWk00fNt/ipHkhuFC6ioPMcA6d9sEbHf6plaHDlWBRlxqVuoJ6fMHsRsafw7h11NJYNcwC0g4bGWZ5JYnaWQQiPYISEQYySTVzi1ybmUMq4VQypkYZgxBLN3GdIwvb5kga8OV2nKRTijGSD0opF5sVOtie5H3VK1uY/Mp1DvnqD7+1dHl+qjQJaLjJNVXT0qeW4z0prNttRjv5F0h00aOKVaobwm7miX1VnJNnFW42rznSuRjT0NJ5j61A0nvUTy0A6e2V8FlDY3GQDj5Z6VELWM5GkA47UfidjVIyN/vtThBY2GSwZjtsMO349atvw8dNTftvn+2ooZ8Dpv60viCau3dLRkdiVP8AGSn25j4/tqlfRShvK8u/pJIB+9WmD60w7kVUy9lYxladSDzJsggjMsuNj3BbBrSt+IXjZJuXX/ohzt6fR0+72zjb265qKzl7daq5SzqFJ/WpFcTkb3Uvv5bf/LqxzZcZN1N+Fv8A5VUkttXU4qvdyhfLnJ7ntWWpVtWIynf4ucZ/m23+TQ+m/wDeT/s2v+TWel0T1PbFPWelobc/4y8ZXdpLFFDNqDxszPJHEXyGIGNKqoGPasvwXxWfiMtwLiQkLGmyrEoP0gOGBU53VaoflJfVdQf8lv3zUP5MBmaft5F/fqfk3ZXXhxC5Z3kIOPqlFwAABsq4HTsKjbwzFjUJZAP1lJ/drZkPlOnaqfNycHbA/rrTUqdo7W5mt0CRTyKoyQNMJ3PU5Mead/8A0F0P+If9iD/LqvdK2M4wKoEmjxhbbC+ILo/y7/sQ/wCXSjuWJy0kxJ6/wicb/JXAH3CsqFTmpiSKnQ211kz/ACkw/wDs3H+Oncwd5Jv6RP8A46yFY9aLzbYpzDZ3LS/c3Q+y839In/x1XS6PeSb+kT/46paqsW8I6sdq2+3jJ7R5Wnzzati0hGxw0srjIOQdLMRscGnJdkbCm3gXbTUKLmqxmOitu2hbBj1rV5WpMEZrHt3Oa2IJCBWGV9tIoT8OI6A/Kj+bT61otOcUBKDkmn93IeEZZsm9vxpVqhhRp/eyT4RhowqTWexo0qxUaHb1oiQ0qVBnqDRZ6VKgICaHN3pUqolkNT5cYo0qAoyGqi3Gk7UaVVCTDiJAPvVGS43pUqCIXJ9akiuyKFKkHHeN5c3URP8A6R/fNO/Jmfppv1B+9SpVH+l/D0dbgAVWkfUcilSrSJCVMiqEsRWhSolFOjcii09ClWmOMqLTTKaZSpVtJIi1MIjSO1KlUS7q7PQoMmrQXTvRpVGdPGHxXe2CKsW8xpUqyq9tCOL1p0sPptSpVG1GaPehSpUyf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SEhUUEhQWFBUUFBQUFRQVFBQVFRUUFBQWFhQUFBUYHSggGBolHBUVIjEhJSorLi4uFx8zODMsNygtLisBCgoKDg0OGhAQGiwfHyQsLCwsLCwsLCwsLCwsLCwsLCwsLCwsLCwsLCwsLCwsLCwsLCwsLCwsLCwsLCwsLCwsLP/AABEIALcBEwMBIgACEQEDEQH/xAAbAAABBQEBAAAAAAAAAAAAAAABAAIDBAUGB//EAEcQAAIBAwIEBAIFBgwFBQEAAAECAwAEERIhBRMxQQYiUWEUcSMyQoGRBxVScpKyJDNDYpShsdHS0+HwRHOCg8FTVGOEsxb/xAAZAQADAQEBAAAAAAAAAAAAAAAAAQIDBAX/xAAjEQEBAAICAgEFAQEAAAAAAAAAAQIRAzESIUEEEyJRYUJx/9oADAMBAAIRAxEAPwCsRTSKkNNNeu5DCKbipDQpAzTS00+kKDM00dNPpUjN00dNOo0A3TSxTqFADFDFOoUwGKIpUaCLFGlSoBUaFGgDRFNzQLADJOB6mgJKWavcN4JLPg/xUZ+2w8zD+Yh/tb8DUPFuGyWoLSeeIfyyjp2HNTt23G2/QVlebDetq8LravRoURWyTqcKaKcKAcKeKjFOBphKtSA1CDT1NMk6mpVNQKakU0GsA0qjBpUEwTTTRNNJqQFKlQzSMaVCjQBpUKWaAdSpuaWaDOoUs0qAVKlSpkNKgKNAKlSoUAaKKScAZPoKnjtT1fyjsPtH5CnXc0cKhpDy0OcAAtI4XdiAu7Adz0HcisOTnxx9T3V44WpbThTygiMgsCARvpUHuz9PuGaHGbyDhqGRka7mVQ+y4hiyxRWZt1XLAgdWz6CouKXzMsCWkE89tNE0zmLVDzGzpWKSXH0SDSSw2JyB0zmb83tf8FEVvCltzSCkeo8tUE+ovnGcEAt03zXJnzZ5eq1mMjr+ExzBCbiRXdm1eRdKICABGmdyBgnJ3JJ+Vc142vtcsdqvRdM83yBPIjPzZS3/AGx61e4l4rRMpbjnuNiwOIUI2OqT7R26Lk+uK5eNWLPI51SStrdgMDOAoCjJwoAAAyelXwcVyst6LPKSaS0aAoivQYHCnZpoo0A4U6mijQDgaeDUYp4NMJlNSqagQ1KppklBpUKVIMM000TTSakFSoZpUjLNLNClTA5pUKVAOpLksFUMzHJCqrOxA6kKoJwPWo3cArqbloXVXkI1CJWODIRkZA/q69BXX3HDpbe8t7Lh8qwNJBJcz3UkSzySiNgqoc48uT0XGM7dMHDm5vD1O144bcoDuR3HUdx8x2o12nGeMrqjt7uwN3dLA085tlXEcSyMgkjZmDebTkIDnfFQN4ctJhCbW7Cm4j5sMcvm5iAZOgHD7d86iO4qcfqcfmaO8d+HJ0q373wzLArNNsAdnjXmJvndjlWQe+k9R1rJ+DYjKYkHqh1H9n6w/CtseXC9VNxsVgKNIrilitEp7PwRJxAl+fyo4xgrgsSRucKCANsbk/dW1J4RFnM6xJI5IDLJI5ZdJ9B0BB7nf3ra/J9q5MuFyMnckAfVGQO5rseLLlK8zlv510Y9PNbaMJeJbyLrZ4HnLE7DS6oF043+sT6e1Zh4my3t+nKkkuHWKG2UIdAh5fd8aUTWxZievbJGK0vE/DlNys73DxBYDCUhwJpAz6yA/wDJqcDcYPoRVC+45I6iOH6GNQFGCS+lRgZY79P9moxxuV1Dtk7G54Pb21vFHNO8oghSM2aTrGk8hclnePILAlySCcaV6HpVG/vZbgaZSFjxgW8WRGBjGHOxk+Rwv82q0cIG/U+p61KK7eL6eY+8vdZZZ76BRjYbAdAKeKApwrqZiKNAU4UgIoikBRxQCo0qIFAIU4CkBT1WgCoqVaaq1Iop7B9KnAUKNkwDQNE001IClSzSoMqVKlQCo0hRoAEZGDuDsR7Vs+HcztDCJzBd2gc2U7AOstu4CyWsqEjXp8uN840kbhqyKDoGGGAI9CAR+BrPl4pnFY5arvJrK8tLhLzR8c7Wxt7lYQkT5WVpYZIkY4KjUUIznod9649OB3MA4fldNzaWt7erEpzuLyKVoNvWKR0x6tT7Hi1xDtFPIgH2SQ6Y9AkgYKPkBXQWPj2ZdpokkH6SExtj9VtQY/etceX0+c/rWckc7Y8bnWDh3JnniSSLiEjcqD4rZbvyGWHclAGIJXcA7V0txLbuLhp4ADDewWivB9GzGdYMSFTt9ab8BWhwG94aWikjKWrQLLFHE7pFhZ2DyBUDEEFgDkdKZxXwrcPMxgeE21zd2t3MWL82N7cx6hFpBVwwiXrjBz1ztjZr1VsYxRTSSRW9ykzR8wFJ0eMkRHTJypmAEgUjBKnaql5wcp/GJJD7ka4z8mH95pvF4ZofjkWG4SCS14lNNHLGHgglML4ms7jpiQs2Y85Gs7VZ4LBIsFlDazRQC5unBe0kNzCyrZPJvFNlUOpBqjG2xIIJqseTLHqlcZXTeBlCRSKHV3OpgqnfGNj5sYz/AHVm+KPGMgkMBikhO2AQuogjOS6kgDr0PbrXTeDJ1mthNy0jlYyRTctcKZLeR4nKjspZGIHoRWF+U+0WSNJVZdcR0kfa0se/yOPxNK5by3Rr04aaQscmmUOGhpNWUdgvVol16d8eZf8AUVZW21fxbK/sDh/2Gwc/LNehxcvFrWPpjljl8q9EUWUg4III6gjBH3UhXQgRRFCnAUEIpwFAU8UjIUQKkt7dpDhFLH0AzVqXhcqFQyEayACemT0BqbZD1VPFPAq0LFi5RfNpJBIzjbrUtnYF2A6A5ycZxS8oNVscE8LmQapSVBIwu2SOu9dVa8At06Rg/reb+2oLa5OAO471aR271wZ8mWV7dGOMitP4YtiSdJGewYgD3ArjuLWqxysqZ0g7Z6+9d9M5CEjsDXA3bFmLHqeta/T5ZW+6nkkkVgtKpQlCurbLTmuSxOApznHSopFKnBr0deHpucbmqc/BI2ydIz6+lc8+oivtOD39KGa7KThijtWFfWiAn1xWmPLKm4aZlKi2MDH30BWqTqVCiKYGnCm0qAltYDJG8qkLDEsjSTMCQBGDzAiDd2Gk+gyO/Srt3wSREEkRM8TKGDBcSBSAQSg+sMem/t3qnwyVtN3Zj/i7ecwA9Ofyisif9Q0tj+a5o/nzSBJBICYeD5K5yEljkQaZE7MCGGDuMn1rz8+XkxzvttMcbFYhWHZh9xp1q7wnMEskJ/8AjdgPvXoa27ZoL7GQYbj4dJpWUDQG5kkUiOM+Yq8TjJwcY3qrdcIaIedlBJwuM6XGxBDdAd+h9PvrfHl4s5+UTccp0vWXji+j2cx3C99aaH+5kwPxBqZ/EfDp1C3NpLaNzObzbcsmJdBQycyAq5bSSOh2rItOETSHCp952H41pr4WcbEg5AwQeh9waWfBxfF0cyy/TvPCt1ZCBIbKSMpGpwgfL7ksS4bzaiSSSe5NO8W2glt2Vh2JB9Co1A/iPwzXhPjbhbWsselmUuGJ0Er0K9CP1q1vBS3VzcyJHdSpy4w2HZ5UOTpwUdsHrXHljrLTSKXAL/4e8hUsyFuIIxAJGqGTGonH1k3Oe21dNwzjhcLFexLcSabuYMExNLDEshQI66fOHhlQ9einvWZxK0ngkKyIjb5Gg6diTggN/Zmul4NxHh8iwc0tZz26zJG5+jANwpErq+Cm5Ytv0bei4ZTuDcM4fbRXKQ+eSDnsEiVjHeROTE8v0My4KkKj5zggrjG4zDN4Vm0h4WjuEIyGiYZI9dJOO3ZjWpbeEpIiLmCWK5Iuo7kRRIlvG4WGaGQgqzKJmEwYtspMYGBnIwjwi4t5baV0EQjjs1mmyzclPjZ2kQMnlcaZEVwdgG1fZq8ObLDorjKoyQsp0urKf0WUqfwIzQxXT8GhnvbecTM7lJZBAz8jGqOaZCiNGdWMIARIoIyCC3ajw3hGoanGemAD+Oa7ePnmWO6yuGqyBV/hPDGncAZC/afGQMf+em3vXTcH4DGpJbDE9MjoP760WiWJcJtuTjtv1qc/qJ1iqcf7X+GQJCoRFwAMZ7n3J9auyKrDcA4rDtp81oCbsK47vbaHNCo2AGB7VQa3CnyjAyTj3NX5HwKpy9NqJRU9morTixWRanetaCppxYAFY91waEAkJk/fW1mmlaJlZ0X/AFxbQ4Oy7fdRrpRwtO+SfXNKtvvRPi5pp6ry3uBUbsTVaaHVsaiQWsziXG8HC7+p7ViTXDynJ962ryzQKc7YrDcgZxvXZx+OvUYZb+TNOKVIGiTW6CFKhRoMc0s0KVMGSoSVZTpeN1kRsZ0sp227gjII7gmtX4+3njnjuI0tZbmMxvcooMb52BZ+qnps+3QajWcBXSWfDw0e+wxg461z8/Hjfd7Xhaw/E3AHQ38mDyJo7aTKn7C3AkukGN+mt/fWfetmeySBra3hObe5mk0qSXESrbtIOSxP1SyZwcjzt7YnteGPAP4K+le8EmXgb1AHWI/q7b7qaz7fh0WI2s+TbXENxLIbWSTUrSGMwMuFbKKV3UqPQ6a4MsdN0kF7yJ5IopQzREa4snIDKrA6TvjDDcbds10vDeKxy7fVf9Env7GuPsYyOJyNPyoi7RyrFKmWOmzRXe1uNtRVgysu4KgnAqvw3iYkgnuJvJpdJYxGuT8PcOVhyo6kEMNuw6E0pbAH5aD9JafqTfvRVN+SE/wy5/5C/wD6Cr35iXipgVzIwXXonjYYVMgSA6gR1UDGMgjG29bPhTwa3D7l5OcJEmj0KNBV1Ktq33IOwO+3yo37Dor6yRwdSgkjGSN64668NSDUQF0jJwfT5V6QkY70yaPNb4c1xLLCV5DZ25R8w6kbqeUzITjrkIRkfOug4PfXoICyOV6fTLzF+9jhz+1XX29pGpOlQCepAAqf4fynFXly4X/MTML+3PhHUSMtvDHJMArzw+V3wTuy6euCcEsSM1NHCFjCnH++laxXbB2xWZxOVEQlmC79SQP7ayl1NRekAvdNUZL0setUJLsMxUZDAAlWVlbB6MFYAlT6jagGqvSW3w+TJrZEgU5zXKQzYqw18cVFOVqXt/mqfxhrPMuaQegba9tcmt2zua5a3krRguamnK6hZaDzVkR3fvTZbjPSo0prfEj1pVgGY0KNDbPiiqRlFQcz0qP4mtEKvFbcFT3zXJTQMpORiunvLkk6VH31g38hzjrXXw29Mc9KRWhT8U3FdMZlRpVN8K+M6TinuQIKVO01IYcdaNmkscax33rtrOLb2rjLNd9q6S0v8CuXn7aYNYIF96ocU4ZBP9cYbs67MPv7/I0yS+qo93vXNrbTaGWOaJSkgF1AQRvnmKCCpweo2JGRn7qzrjgkUkcnwAWPmxwI8Qwr6oZ0cSKGOliE5mfU46kmtpLqo5oEc6saW/SXv8x3qLie3R/kwhZIbgSPrl+Mn5uyqA22kqq7AMnLf/uGtW9Zg8WVwMt5gQfstjI6iuW4F4pkjnFvy3mY4+qBqKgZ1ByRnAz9Y+u4rpONXaIIi7aCBqKMRndT2Gdx/fUGvG4wKgmuc1z354eQ4t4Xl/nYIQfM9qoG6MjvHNewxvGkkj28DK8wWJSzqwB2YAHbOarZ7dO/EoYd5XVfYnf8OtCz4sZxqt4nZc41PpjQ+4JJJHyU9a4rhvFLcFNFm6uZ7BdV5pcvb30hVZUCMQD5TgHpt1rR4+JpOLJCqTyxRQ2s3LjuBbwRZnlDyzDrJgIMIOuMd6Wxtv3twMpzp1Tml1SO3XWzmNWeReYwOwCnJ0pj1zXMv4l02c15a2RjCpE0FxdsGaYSzIhbSHMgQK2rdgDsKocGEdvxiYKr/DSyXNtbNnMcV46RS3caL2DFSvsUYDvVbwt4Wll4dLbrZSW0s1tEr3NzKRzJEkRlRYclo0A1HoOnTelsnQWtvNcXc1lxFo5ZI4Y7m3uYEMLxh3aNlG5+0vQ5BHXOcDItZCTINQkVJGjSYDSJQuxcLns2VyNiVJG2K0ZrKUSyRvcCW8ukRbmWJTGlrZpqAihGSVdyXAJOd2b7O9+fh6KqoihVRQqgbAKNgoHyq8SrIoZqeSPFVnqkn66IeoM05TQF6J6tRy1nRNWjawFqRrMUtTieongKiqr3AomNp70umWlVD4oUKr7dLyjHHETioIrhmaq5WrFr5a6bhjJ6ZS2rDQZ6k5+dZ11CWbyjIHetXWCKQzjCioxysVZthtZsBnFQ8s4zjaumW0ONzVDiVjpGRnAHStceXd0i46ZUK7iumhtwyVzYFbfD7kqAGo5pe4eFPmtlC4xn2rLFuTnbHtXRqQd6gkVc1jjyWLuLJhXSaXM3qS5Tfaq2g0rlstJjLTddM00dFQaVHqzG9UlqeNqVDqvA1qiyTTsyhnxGoOM6VVCSPmf3RWp45lEVnJPiPXEoKNKmtU1MqsxXIyADnGe1HwWo5GQNyzZPr23/AAp/iue2Nu0VzOkKvpzll1+V1fCqck/V9DWV7aR5xcSzXJs1nkjuIT8e4eWR7G3lhimtxFcPHFgOAGYKp2IIOfWTh9lM11MeVzYWueNxRNEhLRXMjMNVw2+VZdaqdgCd+1bfGvE1jdOjJYtfNFq5bPGFiXUVJ3k6HyruV7VI3GeITdGgtFP6K86UZ65LeWloG2ngZxw+JVkaK6LWU8s0+Jij2oDJEACF0IchVBxudznJbLwSzeWN57mTiF0qrGUimjj18qSSZXeGJlUBS5HmOnyqOpOWvwNZN7maa5PcSSME+6NSAP662+GQxQDEUaID1CqFyffHWnoLEXMRdMSQ265ZsYMjEuSzkougBiSSTqbc53qhdRlv42WWT2LaF+RSIKGHs2as3F1k1UL5qpAFrEsY0xoqL+iqhR+AqK5kNXIFqV4h2p7DnpkNQtAa6SS2BU4G9VoYAOtMtMWOyY9qeLM5xW+0eB0pigUhplpY4Na9iAtVpGwcnpVe4nH2TvVTG0t6XeIXqjrv7CsCRwTt3pSAk/30I03611YYzGM8srQxSq4ZF/R/qpVXl/C0wWTFNzV6NM9anitl6kVOWcnZTG1VgBIFXFbFPZuyriku/X8a57ltrIOomoroMRjFWosZ2qcilMtUaYUHCmO5GKNxaFdya3jNt71TuxmtJyW0vGMX4nAoi4zUUyHPyqeC0c4IU46Zra4462zlo6qkjTNOntnXqNvamIrAZCtg5wdJx74NZ+MvR7TCJalSBap6XJ2Vs+gU1LAjMehA+RpXj9H5JXtKjaECrjKQOh9tjvVZ0Y9FY99genrWWlOS8UXssc0SpPMqspOhZXRQQeoCkdaz/BsAlndpi0mgAqHYsM6u+dz06dKt+L7d+bE2h9IVgW0tpBLDALYwDVTwTtJLnbyjrtnzHpms9fkr4ehLdU9bmstSPUfjVpLd/wBFv2TVaLbThuB3NTG89Ky1gf8ARb8DU8cDfon8DS0e05kJqSI1Elu3ofwq5Hb460zWYDUssn3VBzAKr304K7EfL1omO6NrcV6pG3rj/WgrA71iNcBaZDenetLxXuJ82zdXqjbvWV+cWzUbIW3JqK4VQNuvrVYY49FlamR5HJ2Jrbs4MLuBmsGC6dR5TgU9L5x3Jqs8Leixykbdxba9ulZF3aFO9WI+IZG/WoLi51Cp45lLo8rKqihUwIo1vtmlurNk7fhVdI2rrbhh0wPlVU6c7jB7Vw+W2/ixks5NtutG7tWQEvhVUElicAADJJJ6CulgOcE9qXErFZUKt6qwO2zIwZGGdtmAO+RtvS2fi457fTbyXlwji3hQyrCCVkmC76n6aU7hDuepx0qXhN7ZzSrDJYy28skRmgWU+WdVGoiJ0kILYwcHFaPiEyXVjd2wUG5aB1CKQBJnYPGWOwJ6gnynY52LZdhw28uLmymntvho+HQyhFaWKSSeWSJYyBoJCL5Qdz/pNCtb8asvh7m4kspoUtpOS2ZNTPPrCGJAknUErucDfrVwyW0UU015Yz2iwIrkySlxIHJVVjZJSC+rA0nH1hVHhPDbkWl9FPw5pBPePc8lp4VLxzSAkI6OdMiaQwO2TjFUIPBd1Ja3sMSS28LiBrW2uZllIlhcOx8pKohxp699+gpBs8LezlmEM1lcWsrxNPEs0j/SxqMtpKyHDAblTuKrcC4rY3L26/C3kC3eoW8rzSiKRkBJXKTkg7HqKvi3u76+t7ia1a1SzhuBh5I3aWa4QIVQIT5BjOTjNYnhPwpdWjcNmkjkmCLLFNA8it8I7sQtxAurTjT9YDJ3PUkYe6GhDxC0YXeuzvIxZRs8xe4c7qoYRric+YqcjO23WpTxKOSGW6MXFLaKOHnjMoVJFOMCLMjDOCDjIGKqrYXci8YU2csfxsbNCWeEgssIiEflc+Yk5HbAplh4dk/N11AlhcwzyWaxlpZxIksoABWNeYwTck9hikFq14jbyC0MVxxJzeJctGqzqSrWqapI3BP18+UAZyfbeoOF8RWedoF/PSNGQJS7R6YdSll5ulyVyBttU9p4Nng4vbTRofhSJZnA04guJbblzbdcOUiO2d89MVu+H+ETJf8AFZHjZUnNqYmOMSaIGV8b9jtvQHO8Bv1u1DxnjCRFHkE8hQREICSNayHc6SB70fD/ABiC4eFTPxOD4ja3e4GmKY4PlSRHZc+xI7e1Rfk84BJbxLHLY3cc/wAPOjStMGtySGKhYhIQCfKPqjf50eDcIvLi34ZZvZyW62U8NxNPMYwPoCxCQqrFiW1YzgYoDv5eErJDJbuWlUwhNTsSxIaTDFsHcEDf2rxHi3DGt5Xifqh69mHZh7EV7+1upzqUMfN1AOxYnFeb+OOGIxlZVCNFGrjCgBtUqJgkdepPt99AeZS3yRsQeb5MFmXJC53Bznauv4TxiNvo2bi082nmEWj81eWTgNgtqHYH7vXFcTxCxcyS/RyHUqaCuykhft5OCM/+atRI8c6O8czgQor8iRoiWzll1Kw2/wBKA9Llnto/iQ8/E0NrBFcOrTAMySrlVQavrg+UhsYbbPenwXdu/IEc3E5GuLaS6REmBYRxrkow1fXJ8oAyNXcdap+I+Ay3lzZTW8bNBcwww3RO+iKG5inAk3+tsy9+hFWfA/h64tLq8lmhcpbRSQ2YXSWlhNxNcaYwTjJ8g3x1A7UBBDxm2e1kuWbiqxJKkBEkqZd3flkKBIQQrbNkjGe9bXiQW1ikRdLyUyyrBGsNzOXaRlYrs0yjfSenqNq5hOD3bcIlt/g5llW8WdUYRgyI9zzTow3VVG+cbkYzWx4qlurtLWRLC4U23EIZmiYw62jRJCWXD6epA3PegGHilg0FxMyXqtaaefbyT3KTpqICnSZtJBzkHVjaoZbm1jtprmay4jCkKxt9LPKpkEjhBy/4Rg4yCckbGouL8BvLqPiVw1uYpLmCCCC31xtIVicMXkIOkE9hnoPxhu/D8jcNvIbewuIZZEtwFmuBKJSkoJ0apWCYGonpnI64p7oW4bmwYXAktryGS2tzdNFLPMHeEAnVGVnIO4xuR1+eG2slq0Ely1jfxQpbm5Ej3EgWRAFIVNM5yxByM7YBpN4ZuYW4jGEkuRdWTLBcySBpVYRsPhHLMNtRyCAB0z7VuE+HpRY3MC8PmhnksDEZHuUkSaYKq6UTmER6iWPQAAY9KPK/stRZ4fcW8zxxJFdWk00fNt/ipHkhuFC6ioPMcA6d9sEbHf6plaHDlWBRlxqVuoJ6fMHsRsafw7h11NJYNcwC0g4bGWZ5JYnaWQQiPYISEQYySTVzi1ybmUMq4VQypkYZgxBLN3GdIwvb5kga8OV2nKRTijGSD0opF5sVOtie5H3VK1uY/Mp1DvnqD7+1dHl+qjQJaLjJNVXT0qeW4z0prNttRjv5F0h00aOKVaobwm7miX1VnJNnFW42rznSuRjT0NJ5j61A0nvUTy0A6e2V8FlDY3GQDj5Z6VELWM5GkA47UfidjVIyN/vtThBY2GSwZjtsMO349atvw8dNTftvn+2ooZ8Dpv60viCau3dLRkdiVP8AGSn25j4/tqlfRShvK8u/pJIB+9WmD60w7kVUy9lYxladSDzJsggjMsuNj3BbBrSt+IXjZJuXX/ohzt6fR0+72zjb265qKzl7daq5SzqFJ/WpFcTkb3Uvv5bf/LqxzZcZN1N+Fv8A5VUkttXU4qvdyhfLnJ7ntWWpVtWIynf4ucZ/m23+TQ+m/wDeT/s2v+TWel0T1PbFPWelobc/4y8ZXdpLFFDNqDxszPJHEXyGIGNKqoGPasvwXxWfiMtwLiQkLGmyrEoP0gOGBU53VaoflJfVdQf8lv3zUP5MBmaft5F/fqfk3ZXXhxC5Z3kIOPqlFwAABsq4HTsKjbwzFjUJZAP1lJ/drZkPlOnaqfNycHbA/rrTUqdo7W5mt0CRTyKoyQNMJ3PU5Mead/8A0F0P+If9iD/LqvdK2M4wKoEmjxhbbC+ILo/y7/sQ/wCXSjuWJy0kxJ6/wicb/JXAH3CsqFTmpiSKnQ211kz/ACkw/wDs3H+Oncwd5Jv6RP8A46yFY9aLzbYpzDZ3LS/c3Q+y839In/x1XS6PeSb+kT/46paqsW8I6sdq2+3jJ7R5Wnzzati0hGxw0srjIOQdLMRscGnJdkbCm3gXbTUKLmqxmOitu2hbBj1rV5WpMEZrHt3Oa2IJCBWGV9tIoT8OI6A/Kj+bT61otOcUBKDkmn93IeEZZsm9vxpVqhhRp/eyT4RhowqTWexo0qxUaHb1oiQ0qVBnqDRZ6VKgICaHN3pUqolkNT5cYo0qAoyGqi3Gk7UaVVCTDiJAPvVGS43pUqCIXJ9akiuyKFKkHHeN5c3URP8A6R/fNO/Jmfppv1B+9SpVH+l/D0dbgAVWkfUcilSrSJCVMiqEsRWhSolFOjcii09ClWmOMqLTTKaZSpVtJIi1MIjSO1KlUS7q7PQoMmrQXTvRpVGdPGHxXe2CKsW8xpUqyq9tCOL1p0sPptSpVG1GaPehSpUyf//Z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49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60530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772400" cy="2590800"/>
          </a:xfrm>
        </p:spPr>
        <p:txBody>
          <a:bodyPr>
            <a:noAutofit/>
          </a:bodyPr>
          <a:lstStyle/>
          <a:p>
            <a:pPr algn="ctr"/>
            <a:r>
              <a:rPr lang="en-US" sz="5200" dirty="0" smtClean="0"/>
              <a:t>Owen J. Roberts</a:t>
            </a:r>
            <a:br>
              <a:rPr lang="en-US" sz="5200" dirty="0" smtClean="0"/>
            </a:br>
            <a:r>
              <a:rPr lang="en-US" sz="5200" dirty="0" smtClean="0"/>
              <a:t>Science Research Experiment Resource Packet</a:t>
            </a:r>
            <a:endParaRPr lang="en-US" sz="5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419600"/>
            <a:ext cx="7543800" cy="2133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r>
              <a:rPr lang="en-US" sz="4600" dirty="0" smtClean="0"/>
              <a:t>Plan the experiment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600" dirty="0" smtClean="0"/>
              <a:t>Design the experiment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600" dirty="0" smtClean="0"/>
              <a:t>Conduct the experiment</a:t>
            </a:r>
            <a:endParaRPr lang="en-US" sz="4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873368"/>
          </a:xfrm>
        </p:spPr>
        <p:txBody>
          <a:bodyPr/>
          <a:lstStyle/>
          <a:p>
            <a:r>
              <a:rPr lang="en-US" b="1" dirty="0" smtClean="0"/>
              <a:t>Plan The Experiment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62000" y="1219200"/>
            <a:ext cx="8077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Select a topic that interests you</a:t>
            </a:r>
          </a:p>
          <a:p>
            <a:r>
              <a:rPr lang="en-US" dirty="0" smtClean="0"/>
              <a:t>Define the purpose and problem/question</a:t>
            </a:r>
          </a:p>
          <a:p>
            <a:pPr lvl="1"/>
            <a:r>
              <a:rPr lang="en-US" dirty="0" smtClean="0"/>
              <a:t>WHY are you doing this experiment?</a:t>
            </a:r>
          </a:p>
          <a:p>
            <a:pPr lvl="1"/>
            <a:r>
              <a:rPr lang="en-US" dirty="0" smtClean="0"/>
              <a:t>WHAT are you trying to discover?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Write hypothesis</a:t>
            </a:r>
          </a:p>
          <a:p>
            <a:pPr lvl="1"/>
            <a:r>
              <a:rPr lang="en-US" dirty="0" smtClean="0"/>
              <a:t>Use your research to declare what you believe will happen under a certain set of conditions</a:t>
            </a:r>
          </a:p>
          <a:p>
            <a:pPr lvl="1"/>
            <a:r>
              <a:rPr lang="en-US" dirty="0" smtClean="0"/>
              <a:t>“If . . . </a:t>
            </a:r>
            <a:r>
              <a:rPr lang="en-US" dirty="0"/>
              <a:t>t</a:t>
            </a:r>
            <a:r>
              <a:rPr lang="en-US" dirty="0" smtClean="0"/>
              <a:t>hen . . . because”</a:t>
            </a:r>
          </a:p>
        </p:txBody>
      </p:sp>
    </p:spTree>
    <p:extLst>
      <p:ext uri="{BB962C8B-B14F-4D97-AF65-F5344CB8AC3E}">
        <p14:creationId xmlns:p14="http://schemas.microsoft.com/office/powerpoint/2010/main" val="4847670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Experiment Categories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(See special requirements in resource packet)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600200"/>
            <a:ext cx="3505200" cy="4419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/>
              <a:t>Behavioral and Social Sciences</a:t>
            </a:r>
          </a:p>
          <a:p>
            <a:pPr lvl="0"/>
            <a:r>
              <a:rPr lang="en-US" sz="3200" dirty="0" smtClean="0"/>
              <a:t>Biochemistry</a:t>
            </a:r>
          </a:p>
          <a:p>
            <a:pPr lvl="0"/>
            <a:r>
              <a:rPr lang="en-US" sz="3200" dirty="0" smtClean="0"/>
              <a:t>Botany</a:t>
            </a:r>
          </a:p>
          <a:p>
            <a:pPr lvl="0"/>
            <a:r>
              <a:rPr lang="en-US" sz="3200" dirty="0" smtClean="0"/>
              <a:t>Chemistry</a:t>
            </a:r>
          </a:p>
          <a:p>
            <a:pPr lvl="0"/>
            <a:r>
              <a:rPr lang="en-US" sz="3200" dirty="0" smtClean="0"/>
              <a:t>Computer Science</a:t>
            </a:r>
          </a:p>
          <a:p>
            <a:pPr lvl="0"/>
            <a:r>
              <a:rPr lang="en-US" sz="3200" dirty="0" smtClean="0"/>
              <a:t>Consumer Science (grades 4-8 only)</a:t>
            </a:r>
          </a:p>
          <a:p>
            <a:pPr lvl="0"/>
            <a:r>
              <a:rPr lang="en-US" sz="3200" dirty="0" smtClean="0"/>
              <a:t>Earth and Space Sciences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4876800" y="1600200"/>
            <a:ext cx="3505200" cy="4419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/>
              <a:t>Engineering</a:t>
            </a:r>
          </a:p>
          <a:p>
            <a:pPr lvl="0"/>
            <a:r>
              <a:rPr lang="en-US" sz="3200" dirty="0" smtClean="0"/>
              <a:t>Environmental Science</a:t>
            </a:r>
          </a:p>
          <a:p>
            <a:pPr lvl="0"/>
            <a:r>
              <a:rPr lang="en-US" sz="3200" dirty="0" smtClean="0"/>
              <a:t>Mathematics</a:t>
            </a:r>
          </a:p>
          <a:p>
            <a:pPr lvl="0"/>
            <a:r>
              <a:rPr lang="en-US" sz="3200" dirty="0" smtClean="0"/>
              <a:t>Medicine and Health</a:t>
            </a:r>
          </a:p>
          <a:p>
            <a:pPr lvl="0"/>
            <a:r>
              <a:rPr lang="en-US" sz="3200" dirty="0" smtClean="0">
                <a:solidFill>
                  <a:srgbClr val="FF0000"/>
                </a:solidFill>
              </a:rPr>
              <a:t>Microbiology</a:t>
            </a:r>
          </a:p>
          <a:p>
            <a:pPr lvl="0"/>
            <a:r>
              <a:rPr lang="en-US" sz="3200" dirty="0" smtClean="0"/>
              <a:t>Physics</a:t>
            </a:r>
          </a:p>
          <a:p>
            <a:pPr lvl="0"/>
            <a:r>
              <a:rPr lang="en-US" sz="3200" dirty="0" smtClean="0">
                <a:solidFill>
                  <a:srgbClr val="FF0000"/>
                </a:solidFill>
              </a:rPr>
              <a:t>Zoology</a:t>
            </a:r>
          </a:p>
          <a:p>
            <a:pPr lvl="0"/>
            <a:r>
              <a:rPr lang="en-US" sz="3200" dirty="0" smtClean="0">
                <a:solidFill>
                  <a:srgbClr val="FF0000"/>
                </a:solidFill>
              </a:rPr>
              <a:t>Team Projects</a:t>
            </a:r>
          </a:p>
        </p:txBody>
      </p:sp>
      <p:sp>
        <p:nvSpPr>
          <p:cNvPr id="6" name="Titl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762000" y="6096000"/>
            <a:ext cx="8077200" cy="63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3955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bIsX2HQuOqjOBqXA0jc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2w5yLf7gRoIxhgGANLd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2w5yLf7gRoIxhgGANLd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wNinuYvMzfZ5U1vBqhNh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8rhPVNC2ZkJsgYQvjt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NleKja73hohXWjuz775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bIsX2HQuOqjOBqXA0jc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6pMcljtk1MJ0De6E19Bq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817</Words>
  <Application>Microsoft Office PowerPoint</Application>
  <PresentationFormat>On-screen Show (4:3)</PresentationFormat>
  <Paragraphs>209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Training</vt:lpstr>
      <vt:lpstr>Owen J. Roberts School District Science Research Competition  Parent Information Meeting</vt:lpstr>
      <vt:lpstr>WELCOME &amp; OVERVIEW</vt:lpstr>
      <vt:lpstr>HELPING YOUR CHILDREN:</vt:lpstr>
      <vt:lpstr>Advancing to the Next Level</vt:lpstr>
      <vt:lpstr>Science Research Experiments Why Should My Child Participate?</vt:lpstr>
      <vt:lpstr>But I don’t even know where to start!</vt:lpstr>
      <vt:lpstr>Owen J. Roberts Science Research Experiment Resource Packet</vt:lpstr>
      <vt:lpstr>Plan The Experiment</vt:lpstr>
      <vt:lpstr>Experiment Categories (See special requirements in resource packet)</vt:lpstr>
      <vt:lpstr>Design The Experiment</vt:lpstr>
      <vt:lpstr>Conduct The Experiment</vt:lpstr>
      <vt:lpstr>So Now That My Child Has Done All Of This (fun and easy) Work, What Do We Do Next?  ENTER THE SCIENCE COMPETITION!</vt:lpstr>
      <vt:lpstr>ALL ISEF PAPERWORK MUST BE SUBMITTED AND APPROVED BEFORE ANY DATA COLLECTION OR EXPERIMENTATION CAN BEGIN</vt:lpstr>
      <vt:lpstr>The Required ISEF Paperwork</vt:lpstr>
      <vt:lpstr>Research Plan – Let Me Know It’s Safe</vt:lpstr>
      <vt:lpstr>Other Common ISEF Forms </vt:lpstr>
      <vt:lpstr>Project Specific ISEF Forms (See special requirements in handbook)</vt:lpstr>
      <vt:lpstr>Who’s Who</vt:lpstr>
      <vt:lpstr>DISTRICT DATES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2013-10-08T00:35:31Z</dcterms:created>
  <dcterms:modified xsi:type="dcterms:W3CDTF">2013-10-18T02:27:32Z</dcterms:modified>
</cp:coreProperties>
</file>